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39"/>
  </p:notesMasterIdLst>
  <p:handoutMasterIdLst>
    <p:handoutMasterId r:id="rId40"/>
  </p:handoutMasterIdLst>
  <p:sldIdLst>
    <p:sldId id="363" r:id="rId2"/>
    <p:sldId id="430" r:id="rId3"/>
    <p:sldId id="574" r:id="rId4"/>
    <p:sldId id="563" r:id="rId5"/>
    <p:sldId id="442" r:id="rId6"/>
    <p:sldId id="573" r:id="rId7"/>
    <p:sldId id="566" r:id="rId8"/>
    <p:sldId id="557" r:id="rId9"/>
    <p:sldId id="578" r:id="rId10"/>
    <p:sldId id="564" r:id="rId11"/>
    <p:sldId id="579" r:id="rId12"/>
    <p:sldId id="565" r:id="rId13"/>
    <p:sldId id="575" r:id="rId14"/>
    <p:sldId id="576" r:id="rId15"/>
    <p:sldId id="555" r:id="rId16"/>
    <p:sldId id="567" r:id="rId17"/>
    <p:sldId id="474" r:id="rId18"/>
    <p:sldId id="463" r:id="rId19"/>
    <p:sldId id="572" r:id="rId20"/>
    <p:sldId id="484" r:id="rId21"/>
    <p:sldId id="580" r:id="rId22"/>
    <p:sldId id="522" r:id="rId23"/>
    <p:sldId id="571" r:id="rId24"/>
    <p:sldId id="470" r:id="rId25"/>
    <p:sldId id="471" r:id="rId26"/>
    <p:sldId id="472" r:id="rId27"/>
    <p:sldId id="577" r:id="rId28"/>
    <p:sldId id="549" r:id="rId29"/>
    <p:sldId id="403" r:id="rId30"/>
    <p:sldId id="412" r:id="rId31"/>
    <p:sldId id="381" r:id="rId32"/>
    <p:sldId id="475" r:id="rId33"/>
    <p:sldId id="477" r:id="rId34"/>
    <p:sldId id="449" r:id="rId35"/>
    <p:sldId id="451" r:id="rId36"/>
    <p:sldId id="559" r:id="rId37"/>
    <p:sldId id="507"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DPDCS Continuing Grantees Webinar Slides" id="{3DCCEF50-ED64-467A-8DC0-CF6DBE2CF072}">
          <p14:sldIdLst>
            <p14:sldId id="363"/>
            <p14:sldId id="430"/>
            <p14:sldId id="574"/>
            <p14:sldId id="563"/>
            <p14:sldId id="442"/>
            <p14:sldId id="573"/>
            <p14:sldId id="566"/>
            <p14:sldId id="557"/>
            <p14:sldId id="578"/>
            <p14:sldId id="564"/>
            <p14:sldId id="579"/>
            <p14:sldId id="565"/>
            <p14:sldId id="575"/>
            <p14:sldId id="576"/>
            <p14:sldId id="555"/>
            <p14:sldId id="567"/>
            <p14:sldId id="474"/>
            <p14:sldId id="463"/>
            <p14:sldId id="572"/>
            <p14:sldId id="484"/>
            <p14:sldId id="580"/>
            <p14:sldId id="522"/>
            <p14:sldId id="571"/>
            <p14:sldId id="470"/>
            <p14:sldId id="471"/>
            <p14:sldId id="472"/>
            <p14:sldId id="577"/>
            <p14:sldId id="549"/>
            <p14:sldId id="403"/>
            <p14:sldId id="412"/>
            <p14:sldId id="381"/>
            <p14:sldId id="475"/>
            <p14:sldId id="477"/>
            <p14:sldId id="449"/>
            <p14:sldId id="451"/>
            <p14:sldId id="559"/>
            <p14:sldId id="5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8A8A05-8549-A4A5-AD85-BF86BE0B8FFC}" name="Michelle Bloom" initials="MB" userId="Michelle Bloom" providerId="None"/>
  <p188:author id="{0392309F-E370-AE84-FC61-7EF6E1A3E89A}" name="Michelle Bloom" initials="MB" userId="c948261be0bacac7" providerId="Windows Live"/>
  <p188:author id="{9351DEAA-BB3C-E254-8E04-7BF9ECD0D653}" name="Aaron Petrillo" initials="AP" userId="e538db4776c0a380" providerId="Windows Live"/>
  <p188:author id="{6A80CBBA-F78D-24E1-6066-78321EF0097F}" name="Rosenquist, Celia" initials="RC" userId="S::Celia.Rosenquist@ed.gov::48c79881-6eb8-4eec-85ff-f4c960a4b1a3" providerId="AD"/>
  <p188:author id="{FD2BA8DC-9582-1BE5-0F0D-5234679D2038}" name="Michelle Bloom" initials="MB" userId="S::mbloom@anlargroup.onmicrosoft.com::03759c5e-08d2-495e-b6bb-a362395c90e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onnie.jones" initials="BDJ" lastIdx="1" clrIdx="0"/>
  <p:cmAuthor id="7" name="Rosemary Collins" initials="RC" lastIdx="32" clrIdx="7"/>
  <p:cmAuthor id="1" name="Amy Bitterman" initials="AB" lastIdx="44" clrIdx="1"/>
  <p:cmAuthor id="8" name="Aaron Petrillo" initials="AP [2]" lastIdx="1" clrIdx="8"/>
  <p:cmAuthor id="2" name="U.S. Department of Education" initials="UDoE" lastIdx="19" clrIdx="2"/>
  <p:cmAuthor id="9" name="Sarah" initials="S" lastIdx="5" clrIdx="9">
    <p:extLst>
      <p:ext uri="{19B8F6BF-5375-455C-9EA6-DF929625EA0E}">
        <p15:presenceInfo xmlns:p15="http://schemas.microsoft.com/office/powerpoint/2012/main" userId="S::Sarah.Allen@ed.gov::ae71f5a5-9622-4b25-8014-fc7ffa8b08bc" providerId="AD"/>
      </p:ext>
    </p:extLst>
  </p:cmAuthor>
  <p:cmAuthor id="3" name="BDJ" initials="BDJ" lastIdx="1" clrIdx="3"/>
  <p:cmAuthor id="10" name="IDEA Data Center" initials="IDC" lastIdx="21" clrIdx="10">
    <p:extLst>
      <p:ext uri="{19B8F6BF-5375-455C-9EA6-DF929625EA0E}">
        <p15:presenceInfo xmlns:p15="http://schemas.microsoft.com/office/powerpoint/2012/main" userId="IDEA Data Center" providerId="None"/>
      </p:ext>
    </p:extLst>
  </p:cmAuthor>
  <p:cmAuthor id="4" name="Michelle Bloom" initials="MB" lastIdx="14" clrIdx="4"/>
  <p:cmAuthor id="5" name="Michelle Bloom" initials="MB [2]" lastIdx="1" clrIdx="5"/>
  <p:cmAuthor id="6" name="Aaron Petrillo" initials="AP" lastIdx="4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9E2"/>
    <a:srgbClr val="1A88AD"/>
    <a:srgbClr val="294C62"/>
    <a:srgbClr val="1E6083"/>
    <a:srgbClr val="D3DFEE"/>
    <a:srgbClr val="ACCBF9"/>
    <a:srgbClr val="092F3C"/>
    <a:srgbClr val="243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20" autoAdjust="0"/>
    <p:restoredTop sz="62631" autoAdjust="0"/>
  </p:normalViewPr>
  <p:slideViewPr>
    <p:cSldViewPr>
      <p:cViewPr varScale="1">
        <p:scale>
          <a:sx n="56" d="100"/>
          <a:sy n="56" d="100"/>
        </p:scale>
        <p:origin x="92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311"/>
    </p:cViewPr>
  </p:sorterViewPr>
  <p:notesViewPr>
    <p:cSldViewPr>
      <p:cViewPr>
        <p:scale>
          <a:sx n="100" d="100"/>
          <a:sy n="100" d="100"/>
        </p:scale>
        <p:origin x="1686" y="-9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C309F-2FB1-4A2A-A07B-6EF073FA633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6F88A5-370F-482F-A8B0-89CF3EF294D7}">
      <dgm:prSet/>
      <dgm:spPr/>
      <dgm:t>
        <a:bodyPr/>
        <a:lstStyle/>
        <a:p>
          <a:r>
            <a:rPr lang="en-US" dirty="0">
              <a:latin typeface="Montserrat" panose="00000500000000000000" pitchFamily="2" charset="0"/>
            </a:rPr>
            <a:t>OSEP requires that scholars are in a pending status for no more than </a:t>
          </a:r>
          <a:r>
            <a:rPr lang="en-US" b="1" dirty="0">
              <a:latin typeface="Montserrat" panose="00000500000000000000" pitchFamily="2" charset="0"/>
            </a:rPr>
            <a:t>30 days.</a:t>
          </a:r>
        </a:p>
      </dgm:t>
      <dgm:extLst>
        <a:ext uri="{E40237B7-FDA0-4F09-8148-C483321AD2D9}">
          <dgm14:cNvPr xmlns:dgm14="http://schemas.microsoft.com/office/drawing/2010/diagram" id="0" name="" descr="OSEP requires that scholars are in a pending status for no more than 30 days.&#10;Help Desk staff will contact you and your Project Officer if your grant has scholars in a pending status at the end of each annual data collection period."/>
        </a:ext>
      </dgm:extLst>
    </dgm:pt>
    <dgm:pt modelId="{F47B18E0-E4D1-4D8F-9383-10526B0A2A95}" type="parTrans" cxnId="{21647B53-01EB-4C45-82E1-CA46F9FD0ED3}">
      <dgm:prSet/>
      <dgm:spPr/>
      <dgm:t>
        <a:bodyPr/>
        <a:lstStyle/>
        <a:p>
          <a:endParaRPr lang="en-US"/>
        </a:p>
      </dgm:t>
    </dgm:pt>
    <dgm:pt modelId="{C4E1AFA9-1D5A-4462-A041-A13BFD31A4FC}" type="sibTrans" cxnId="{21647B53-01EB-4C45-82E1-CA46F9FD0ED3}">
      <dgm:prSet/>
      <dgm:spPr/>
      <dgm:t>
        <a:bodyPr/>
        <a:lstStyle/>
        <a:p>
          <a:endParaRPr lang="en-US"/>
        </a:p>
      </dgm:t>
    </dgm:pt>
    <dgm:pt modelId="{3CDA6AE8-5DF4-4370-86EA-A5D61BFB701D}">
      <dgm:prSet/>
      <dgm:spPr/>
      <dgm:t>
        <a:bodyPr/>
        <a:lstStyle/>
        <a:p>
          <a:r>
            <a:rPr lang="en-US" dirty="0">
              <a:latin typeface="Montserrat" panose="00000500000000000000" pitchFamily="2" charset="0"/>
            </a:rPr>
            <a:t>Help Desk staff will contact you and your Project Officer if your grant has scholars in a pending status at the end of each annual data collection period. </a:t>
          </a:r>
        </a:p>
      </dgm:t>
      <dgm:extLst>
        <a:ext uri="{E40237B7-FDA0-4F09-8148-C483321AD2D9}">
          <dgm14:cNvPr xmlns:dgm14="http://schemas.microsoft.com/office/drawing/2010/diagram" id="0" name="" descr="OSEP requires that scholars are in a pending status for no more than 30 days.&#10;Help Desk staff will contact you and your Project Officer if your grant has scholars in a pending status at the end of each annual data collection period."/>
        </a:ext>
      </dgm:extLst>
    </dgm:pt>
    <dgm:pt modelId="{8A203D97-9DE0-4296-B64A-D587F78188DF}" type="parTrans" cxnId="{C768E8D6-84C0-4B45-85EF-CAF0DD746489}">
      <dgm:prSet/>
      <dgm:spPr/>
      <dgm:t>
        <a:bodyPr/>
        <a:lstStyle/>
        <a:p>
          <a:endParaRPr lang="en-US"/>
        </a:p>
      </dgm:t>
    </dgm:pt>
    <dgm:pt modelId="{2877AD36-A276-41EC-8760-BBEA1184E240}" type="sibTrans" cxnId="{C768E8D6-84C0-4B45-85EF-CAF0DD746489}">
      <dgm:prSet/>
      <dgm:spPr/>
      <dgm:t>
        <a:bodyPr/>
        <a:lstStyle/>
        <a:p>
          <a:endParaRPr lang="en-US"/>
        </a:p>
      </dgm:t>
    </dgm:pt>
    <dgm:pt modelId="{9BEC0AD9-BEEA-413A-84AA-BD01051257E4}" type="pres">
      <dgm:prSet presAssocID="{145C309F-2FB1-4A2A-A07B-6EF073FA633C}" presName="hierChild1" presStyleCnt="0">
        <dgm:presLayoutVars>
          <dgm:chPref val="1"/>
          <dgm:dir/>
          <dgm:animOne val="branch"/>
          <dgm:animLvl val="lvl"/>
          <dgm:resizeHandles/>
        </dgm:presLayoutVars>
      </dgm:prSet>
      <dgm:spPr/>
    </dgm:pt>
    <dgm:pt modelId="{92EC0A49-C96C-4D24-84F8-D762DFC219F4}" type="pres">
      <dgm:prSet presAssocID="{4D6F88A5-370F-482F-A8B0-89CF3EF294D7}" presName="hierRoot1" presStyleCnt="0"/>
      <dgm:spPr/>
    </dgm:pt>
    <dgm:pt modelId="{02337C36-97F9-4845-9D6D-71C4187924F4}" type="pres">
      <dgm:prSet presAssocID="{4D6F88A5-370F-482F-A8B0-89CF3EF294D7}" presName="composite" presStyleCnt="0"/>
      <dgm:spPr/>
    </dgm:pt>
    <dgm:pt modelId="{EB22A3FE-45CE-44BB-90D4-C6F2338E4949}" type="pres">
      <dgm:prSet presAssocID="{4D6F88A5-370F-482F-A8B0-89CF3EF294D7}" presName="background" presStyleLbl="node0" presStyleIdx="0" presStyleCnt="2"/>
      <dgm:spPr/>
    </dgm:pt>
    <dgm:pt modelId="{A79B0FA9-FEBE-40A7-B8CC-77AAC2D238CA}" type="pres">
      <dgm:prSet presAssocID="{4D6F88A5-370F-482F-A8B0-89CF3EF294D7}" presName="text" presStyleLbl="fgAcc0" presStyleIdx="0" presStyleCnt="2" custScaleX="101397" custScaleY="125028" custLinFactNeighborX="5172" custLinFactNeighborY="-32358">
        <dgm:presLayoutVars>
          <dgm:chPref val="3"/>
        </dgm:presLayoutVars>
      </dgm:prSet>
      <dgm:spPr/>
    </dgm:pt>
    <dgm:pt modelId="{8674FE47-C6B1-4EF8-9027-980CF6B04A9F}" type="pres">
      <dgm:prSet presAssocID="{4D6F88A5-370F-482F-A8B0-89CF3EF294D7}" presName="hierChild2" presStyleCnt="0"/>
      <dgm:spPr/>
    </dgm:pt>
    <dgm:pt modelId="{6C3BA5B9-DE03-4DA5-9DFC-B9154442C4F3}" type="pres">
      <dgm:prSet presAssocID="{3CDA6AE8-5DF4-4370-86EA-A5D61BFB701D}" presName="hierRoot1" presStyleCnt="0"/>
      <dgm:spPr/>
    </dgm:pt>
    <dgm:pt modelId="{095EC9CB-CDB1-4833-8773-A3A2424A62BA}" type="pres">
      <dgm:prSet presAssocID="{3CDA6AE8-5DF4-4370-86EA-A5D61BFB701D}" presName="composite" presStyleCnt="0"/>
      <dgm:spPr/>
    </dgm:pt>
    <dgm:pt modelId="{172EDD9A-4118-4906-937A-9CC8FEA853B4}" type="pres">
      <dgm:prSet presAssocID="{3CDA6AE8-5DF4-4370-86EA-A5D61BFB701D}" presName="background" presStyleLbl="node0" presStyleIdx="1" presStyleCnt="2"/>
      <dgm:spPr/>
    </dgm:pt>
    <dgm:pt modelId="{8A970FDC-2BB7-4C51-BD5D-73AF247A86C5}" type="pres">
      <dgm:prSet presAssocID="{3CDA6AE8-5DF4-4370-86EA-A5D61BFB701D}" presName="text" presStyleLbl="fgAcc0" presStyleIdx="1" presStyleCnt="2" custScaleX="111563" custScaleY="123956" custLinFactNeighborX="-864" custLinFactNeighborY="6901">
        <dgm:presLayoutVars>
          <dgm:chPref val="3"/>
        </dgm:presLayoutVars>
      </dgm:prSet>
      <dgm:spPr/>
    </dgm:pt>
    <dgm:pt modelId="{D6C46757-72B8-4BA3-8F3B-2CFF3587F7DB}" type="pres">
      <dgm:prSet presAssocID="{3CDA6AE8-5DF4-4370-86EA-A5D61BFB701D}" presName="hierChild2" presStyleCnt="0"/>
      <dgm:spPr/>
    </dgm:pt>
  </dgm:ptLst>
  <dgm:cxnLst>
    <dgm:cxn modelId="{8CBC4C05-1340-43A3-9EF7-5081D2891AB8}" type="presOf" srcId="{4D6F88A5-370F-482F-A8B0-89CF3EF294D7}" destId="{A79B0FA9-FEBE-40A7-B8CC-77AAC2D238CA}" srcOrd="0" destOrd="0" presId="urn:microsoft.com/office/officeart/2005/8/layout/hierarchy1"/>
    <dgm:cxn modelId="{A1BC0672-B8E3-4BD7-AF05-EB73C0BFCC52}" type="presOf" srcId="{145C309F-2FB1-4A2A-A07B-6EF073FA633C}" destId="{9BEC0AD9-BEEA-413A-84AA-BD01051257E4}" srcOrd="0" destOrd="0" presId="urn:microsoft.com/office/officeart/2005/8/layout/hierarchy1"/>
    <dgm:cxn modelId="{21647B53-01EB-4C45-82E1-CA46F9FD0ED3}" srcId="{145C309F-2FB1-4A2A-A07B-6EF073FA633C}" destId="{4D6F88A5-370F-482F-A8B0-89CF3EF294D7}" srcOrd="0" destOrd="0" parTransId="{F47B18E0-E4D1-4D8F-9383-10526B0A2A95}" sibTransId="{C4E1AFA9-1D5A-4462-A041-A13BFD31A4FC}"/>
    <dgm:cxn modelId="{C768E8D6-84C0-4B45-85EF-CAF0DD746489}" srcId="{145C309F-2FB1-4A2A-A07B-6EF073FA633C}" destId="{3CDA6AE8-5DF4-4370-86EA-A5D61BFB701D}" srcOrd="1" destOrd="0" parTransId="{8A203D97-9DE0-4296-B64A-D587F78188DF}" sibTransId="{2877AD36-A276-41EC-8760-BBEA1184E240}"/>
    <dgm:cxn modelId="{4767C5F5-2218-4CAC-AD7B-A131DD5E81C4}" type="presOf" srcId="{3CDA6AE8-5DF4-4370-86EA-A5D61BFB701D}" destId="{8A970FDC-2BB7-4C51-BD5D-73AF247A86C5}" srcOrd="0" destOrd="0" presId="urn:microsoft.com/office/officeart/2005/8/layout/hierarchy1"/>
    <dgm:cxn modelId="{6493E7B8-47A6-48A0-A146-9AD4ACE99469}" type="presParOf" srcId="{9BEC0AD9-BEEA-413A-84AA-BD01051257E4}" destId="{92EC0A49-C96C-4D24-84F8-D762DFC219F4}" srcOrd="0" destOrd="0" presId="urn:microsoft.com/office/officeart/2005/8/layout/hierarchy1"/>
    <dgm:cxn modelId="{563A2323-26D5-4883-B07B-C1F99F44034A}" type="presParOf" srcId="{92EC0A49-C96C-4D24-84F8-D762DFC219F4}" destId="{02337C36-97F9-4845-9D6D-71C4187924F4}" srcOrd="0" destOrd="0" presId="urn:microsoft.com/office/officeart/2005/8/layout/hierarchy1"/>
    <dgm:cxn modelId="{28A0ADF8-E63E-4472-90A8-E99D732358B4}" type="presParOf" srcId="{02337C36-97F9-4845-9D6D-71C4187924F4}" destId="{EB22A3FE-45CE-44BB-90D4-C6F2338E4949}" srcOrd="0" destOrd="0" presId="urn:microsoft.com/office/officeart/2005/8/layout/hierarchy1"/>
    <dgm:cxn modelId="{FC8118CD-C0E0-4059-B86B-FD209C5C1B8B}" type="presParOf" srcId="{02337C36-97F9-4845-9D6D-71C4187924F4}" destId="{A79B0FA9-FEBE-40A7-B8CC-77AAC2D238CA}" srcOrd="1" destOrd="0" presId="urn:microsoft.com/office/officeart/2005/8/layout/hierarchy1"/>
    <dgm:cxn modelId="{44CD399C-6BA1-4173-ABDF-F22C39B43BAF}" type="presParOf" srcId="{92EC0A49-C96C-4D24-84F8-D762DFC219F4}" destId="{8674FE47-C6B1-4EF8-9027-980CF6B04A9F}" srcOrd="1" destOrd="0" presId="urn:microsoft.com/office/officeart/2005/8/layout/hierarchy1"/>
    <dgm:cxn modelId="{9993EC34-E40C-4E36-9295-AA1119A33049}" type="presParOf" srcId="{9BEC0AD9-BEEA-413A-84AA-BD01051257E4}" destId="{6C3BA5B9-DE03-4DA5-9DFC-B9154442C4F3}" srcOrd="1" destOrd="0" presId="urn:microsoft.com/office/officeart/2005/8/layout/hierarchy1"/>
    <dgm:cxn modelId="{59BCED2C-D944-430F-926D-88BA13625608}" type="presParOf" srcId="{6C3BA5B9-DE03-4DA5-9DFC-B9154442C4F3}" destId="{095EC9CB-CDB1-4833-8773-A3A2424A62BA}" srcOrd="0" destOrd="0" presId="urn:microsoft.com/office/officeart/2005/8/layout/hierarchy1"/>
    <dgm:cxn modelId="{FD676181-E3C2-4C1A-85F4-DDC7254CC7FB}" type="presParOf" srcId="{095EC9CB-CDB1-4833-8773-A3A2424A62BA}" destId="{172EDD9A-4118-4906-937A-9CC8FEA853B4}" srcOrd="0" destOrd="0" presId="urn:microsoft.com/office/officeart/2005/8/layout/hierarchy1"/>
    <dgm:cxn modelId="{9BCD0CA8-76F2-4535-B621-CD3D63E11A62}" type="presParOf" srcId="{095EC9CB-CDB1-4833-8773-A3A2424A62BA}" destId="{8A970FDC-2BB7-4C51-BD5D-73AF247A86C5}" srcOrd="1" destOrd="0" presId="urn:microsoft.com/office/officeart/2005/8/layout/hierarchy1"/>
    <dgm:cxn modelId="{D04A1334-7CA2-4819-88B0-EE906337220C}" type="presParOf" srcId="{6C3BA5B9-DE03-4DA5-9DFC-B9154442C4F3}" destId="{D6C46757-72B8-4BA3-8F3B-2CFF3587F7D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CC2083-3CCD-4FD6-AE50-395E0D9CD974}"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2440EC6E-D8B1-481F-B5A4-83A0600B6005}">
      <dgm:prSet custT="1"/>
      <dgm:spPr/>
      <dgm:t>
        <a:bodyPr/>
        <a:lstStyle/>
        <a:p>
          <a:pPr>
            <a:lnSpc>
              <a:spcPct val="100000"/>
            </a:lnSpc>
          </a:pPr>
          <a:r>
            <a:rPr lang="en-US" sz="1800" b="1" i="0" dirty="0">
              <a:latin typeface="Montserrat" panose="00000500000000000000" pitchFamily="2" charset="0"/>
            </a:rPr>
            <a:t>Enrolled</a:t>
          </a:r>
          <a:r>
            <a:rPr lang="en-US" sz="1800" b="0" i="0" dirty="0">
              <a:latin typeface="Montserrat" panose="00000500000000000000" pitchFamily="2" charset="0"/>
            </a:rPr>
            <a:t>: The scholar is currently enrolled in the funded training program.</a:t>
          </a:r>
          <a:endParaRPr lang="en-US" sz="1800" dirty="0">
            <a:latin typeface="Montserrat" panose="00000500000000000000" pitchFamily="2" charset="0"/>
          </a:endParaRPr>
        </a:p>
      </dgm:t>
      <dgm:extLst>
        <a:ext uri="{E40237B7-FDA0-4F09-8148-C483321AD2D9}">
          <dgm14:cNvPr xmlns:dgm14="http://schemas.microsoft.com/office/drawing/2010/diagram" id="0" name="" descr="Enrolled: The scholar is currently enrolled in the funded training program.&#10;Enrolled, No Longer Receiving OSEP Funding: The scholar is currently enrolled in the funded training program but is no longer receiving OSEP funding.&#10;Graduated/Completed: The scholar has completed the funded training program. &#10;Exited without Completion: The scholar has exited the OSEP training program without completing the program."/>
        </a:ext>
      </dgm:extLst>
    </dgm:pt>
    <dgm:pt modelId="{32B5CAC7-6582-4768-B752-0EC7181F8273}" type="parTrans" cxnId="{06FC25CC-21BF-4B04-8C71-1F7BDCF25772}">
      <dgm:prSet/>
      <dgm:spPr/>
      <dgm:t>
        <a:bodyPr/>
        <a:lstStyle/>
        <a:p>
          <a:endParaRPr lang="en-US" sz="2000">
            <a:latin typeface="Montserrat" panose="00000500000000000000" pitchFamily="2" charset="0"/>
          </a:endParaRPr>
        </a:p>
      </dgm:t>
    </dgm:pt>
    <dgm:pt modelId="{A4EA6120-0161-40B5-B62A-F31383A8DDCE}" type="sibTrans" cxnId="{06FC25CC-21BF-4B04-8C71-1F7BDCF25772}">
      <dgm:prSet/>
      <dgm:spPr/>
      <dgm:t>
        <a:bodyPr/>
        <a:lstStyle/>
        <a:p>
          <a:endParaRPr lang="en-US" sz="2000">
            <a:latin typeface="Montserrat" panose="00000500000000000000" pitchFamily="2" charset="0"/>
          </a:endParaRPr>
        </a:p>
      </dgm:t>
    </dgm:pt>
    <dgm:pt modelId="{4684B7A1-F18D-4C40-B60B-4ED51473ABC9}">
      <dgm:prSet custT="1"/>
      <dgm:spPr/>
      <dgm:t>
        <a:bodyPr/>
        <a:lstStyle/>
        <a:p>
          <a:pPr>
            <a:lnSpc>
              <a:spcPct val="100000"/>
            </a:lnSpc>
          </a:pPr>
          <a:r>
            <a:rPr lang="en-US" sz="1800" b="1" i="0" dirty="0">
              <a:latin typeface="Montserrat" panose="00000500000000000000" pitchFamily="2" charset="0"/>
            </a:rPr>
            <a:t>Enrolled, No Longer Receiving OSEP Funding</a:t>
          </a:r>
          <a:r>
            <a:rPr lang="en-US" sz="1800" b="0" i="0" dirty="0">
              <a:latin typeface="Montserrat" panose="00000500000000000000" pitchFamily="2" charset="0"/>
            </a:rPr>
            <a:t>: The scholar is currently enrolled in the funded training program but is no longer receiving OSEP funding.</a:t>
          </a:r>
          <a:endParaRPr lang="en-US" sz="1800" dirty="0">
            <a:latin typeface="Montserrat" panose="00000500000000000000" pitchFamily="2" charset="0"/>
          </a:endParaRPr>
        </a:p>
      </dgm:t>
      <dgm:extLst>
        <a:ext uri="{E40237B7-FDA0-4F09-8148-C483321AD2D9}">
          <dgm14:cNvPr xmlns:dgm14="http://schemas.microsoft.com/office/drawing/2010/diagram" id="0" name="" descr="Enrolled: The scholar is currently enrolled in the funded training program.&#10;Enrolled, No Longer Receiving OSEP Funding: The scholar is currently enrolled in the funded training program but is no longer receiving OSEP funding.&#10;Graduated/Completed: The scholar has completed the funded training program. &#10;Exited without Completion: The scholar has exited the OSEP training program without completing the program."/>
        </a:ext>
      </dgm:extLst>
    </dgm:pt>
    <dgm:pt modelId="{8752C7A5-E412-4AF8-9938-14377F33F7C4}" type="parTrans" cxnId="{C8637BDC-0B3B-4DC5-8F3B-CD2BD0A238FE}">
      <dgm:prSet/>
      <dgm:spPr/>
      <dgm:t>
        <a:bodyPr/>
        <a:lstStyle/>
        <a:p>
          <a:endParaRPr lang="en-US" sz="2000">
            <a:latin typeface="Montserrat" panose="00000500000000000000" pitchFamily="2" charset="0"/>
          </a:endParaRPr>
        </a:p>
      </dgm:t>
    </dgm:pt>
    <dgm:pt modelId="{0EE4CD85-48E6-405D-984B-247A3C1A8612}" type="sibTrans" cxnId="{C8637BDC-0B3B-4DC5-8F3B-CD2BD0A238FE}">
      <dgm:prSet/>
      <dgm:spPr/>
      <dgm:t>
        <a:bodyPr/>
        <a:lstStyle/>
        <a:p>
          <a:endParaRPr lang="en-US" sz="2000">
            <a:latin typeface="Montserrat" panose="00000500000000000000" pitchFamily="2" charset="0"/>
          </a:endParaRPr>
        </a:p>
      </dgm:t>
    </dgm:pt>
    <dgm:pt modelId="{FA04A6A3-A05A-477F-872A-7B56408AF36C}">
      <dgm:prSet custT="1"/>
      <dgm:spPr/>
      <dgm:t>
        <a:bodyPr/>
        <a:lstStyle/>
        <a:p>
          <a:pPr>
            <a:lnSpc>
              <a:spcPct val="100000"/>
            </a:lnSpc>
          </a:pPr>
          <a:r>
            <a:rPr lang="en-US" sz="1800" b="1" i="0" dirty="0">
              <a:latin typeface="Montserrat" panose="00000500000000000000" pitchFamily="2" charset="0"/>
            </a:rPr>
            <a:t>Graduated/Completed</a:t>
          </a:r>
          <a:r>
            <a:rPr lang="en-US" sz="1800" b="0" i="0" dirty="0">
              <a:latin typeface="Montserrat" panose="00000500000000000000" pitchFamily="2" charset="0"/>
            </a:rPr>
            <a:t>: The scholar has completed the funded training program. </a:t>
          </a:r>
          <a:endParaRPr lang="en-US" sz="1800" dirty="0">
            <a:latin typeface="Montserrat" panose="00000500000000000000" pitchFamily="2" charset="0"/>
          </a:endParaRPr>
        </a:p>
      </dgm:t>
      <dgm:extLst>
        <a:ext uri="{E40237B7-FDA0-4F09-8148-C483321AD2D9}">
          <dgm14:cNvPr xmlns:dgm14="http://schemas.microsoft.com/office/drawing/2010/diagram" id="0" name="" descr="Enrolled: The scholar is currently enrolled in the funded training program.&#10;Enrolled, No Longer Receiving OSEP Funding: The scholar is currently enrolled in the funded training program but is no longer receiving OSEP funding.&#10;Graduated/Completed: The scholar has completed the funded training program. &#10;Exited without Completion: The scholar has exited the OSEP training program without completing the program."/>
        </a:ext>
      </dgm:extLst>
    </dgm:pt>
    <dgm:pt modelId="{329C61DC-FF4B-40BD-A0D1-CFD8719C922C}" type="parTrans" cxnId="{693D219F-79B2-4513-B9A7-F67BE721EBEC}">
      <dgm:prSet/>
      <dgm:spPr/>
      <dgm:t>
        <a:bodyPr/>
        <a:lstStyle/>
        <a:p>
          <a:endParaRPr lang="en-US" sz="2000">
            <a:latin typeface="Montserrat" panose="00000500000000000000" pitchFamily="2" charset="0"/>
          </a:endParaRPr>
        </a:p>
      </dgm:t>
    </dgm:pt>
    <dgm:pt modelId="{94E2B030-05BD-43A6-8BA0-8973FFF547B4}" type="sibTrans" cxnId="{693D219F-79B2-4513-B9A7-F67BE721EBEC}">
      <dgm:prSet/>
      <dgm:spPr/>
      <dgm:t>
        <a:bodyPr/>
        <a:lstStyle/>
        <a:p>
          <a:endParaRPr lang="en-US" sz="2000">
            <a:latin typeface="Montserrat" panose="00000500000000000000" pitchFamily="2" charset="0"/>
          </a:endParaRPr>
        </a:p>
      </dgm:t>
    </dgm:pt>
    <dgm:pt modelId="{A8B669E4-7A22-4EC5-A132-4C757D5A84AD}">
      <dgm:prSet custT="1"/>
      <dgm:spPr/>
      <dgm:t>
        <a:bodyPr/>
        <a:lstStyle/>
        <a:p>
          <a:pPr>
            <a:lnSpc>
              <a:spcPct val="100000"/>
            </a:lnSpc>
          </a:pPr>
          <a:r>
            <a:rPr lang="en-US" sz="1800" b="1" i="0" dirty="0">
              <a:latin typeface="Montserrat" panose="00000500000000000000" pitchFamily="2" charset="0"/>
            </a:rPr>
            <a:t>Exited without Completion</a:t>
          </a:r>
          <a:r>
            <a:rPr lang="en-US" sz="1800" b="0" i="0" dirty="0">
              <a:latin typeface="Montserrat" panose="00000500000000000000" pitchFamily="2" charset="0"/>
            </a:rPr>
            <a:t>: The scholar has exited the OSEP training program without completing the program. </a:t>
          </a:r>
          <a:endParaRPr lang="en-US" sz="1800" dirty="0">
            <a:latin typeface="Montserrat" panose="00000500000000000000" pitchFamily="2" charset="0"/>
          </a:endParaRPr>
        </a:p>
      </dgm:t>
      <dgm:extLst>
        <a:ext uri="{E40237B7-FDA0-4F09-8148-C483321AD2D9}">
          <dgm14:cNvPr xmlns:dgm14="http://schemas.microsoft.com/office/drawing/2010/diagram" id="0" name="" descr="Enrolled: The scholar is currently enrolled in the funded training program.&#10;Enrolled, No Longer Receiving OSEP Funding: The scholar is currently enrolled in the funded training program but is no longer receiving OSEP funding.&#10;Graduated/Completed: The scholar has completed the funded training program. &#10;Exited without Completion: The scholar has exited the OSEP training program without completing the program."/>
        </a:ext>
      </dgm:extLst>
    </dgm:pt>
    <dgm:pt modelId="{F07D7248-2F7E-457B-8950-698405F4A682}" type="parTrans" cxnId="{A7F99925-59EA-43C5-8CAB-72A2307D2BFD}">
      <dgm:prSet/>
      <dgm:spPr/>
      <dgm:t>
        <a:bodyPr/>
        <a:lstStyle/>
        <a:p>
          <a:endParaRPr lang="en-US" sz="2000">
            <a:latin typeface="Montserrat" panose="00000500000000000000" pitchFamily="2" charset="0"/>
          </a:endParaRPr>
        </a:p>
      </dgm:t>
    </dgm:pt>
    <dgm:pt modelId="{2B660034-02EE-40DB-B1B6-53B9611A8EA2}" type="sibTrans" cxnId="{A7F99925-59EA-43C5-8CAB-72A2307D2BFD}">
      <dgm:prSet/>
      <dgm:spPr/>
      <dgm:t>
        <a:bodyPr/>
        <a:lstStyle/>
        <a:p>
          <a:endParaRPr lang="en-US" sz="2000">
            <a:latin typeface="Montserrat" panose="00000500000000000000" pitchFamily="2" charset="0"/>
          </a:endParaRPr>
        </a:p>
      </dgm:t>
    </dgm:pt>
    <dgm:pt modelId="{405ADF05-DEEB-4640-8596-CD0A6A55350B}" type="pres">
      <dgm:prSet presAssocID="{60CC2083-3CCD-4FD6-AE50-395E0D9CD974}" presName="root" presStyleCnt="0">
        <dgm:presLayoutVars>
          <dgm:dir/>
          <dgm:resizeHandles val="exact"/>
        </dgm:presLayoutVars>
      </dgm:prSet>
      <dgm:spPr/>
    </dgm:pt>
    <dgm:pt modelId="{B2CE2E2D-7DCC-4F00-90B7-FF8171B8E871}" type="pres">
      <dgm:prSet presAssocID="{2440EC6E-D8B1-481F-B5A4-83A0600B6005}" presName="compNode" presStyleCnt="0"/>
      <dgm:spPr/>
    </dgm:pt>
    <dgm:pt modelId="{E22362FF-2236-426C-B936-7600F78329B4}" type="pres">
      <dgm:prSet presAssocID="{2440EC6E-D8B1-481F-B5A4-83A0600B6005}" presName="bgRect" presStyleLbl="bgShp" presStyleIdx="0" presStyleCnt="4" custScaleY="160337"/>
      <dgm:spPr/>
    </dgm:pt>
    <dgm:pt modelId="{D405B97E-A36A-4229-96DA-1047CDC0F13D}" type="pres">
      <dgm:prSet presAssocID="{2440EC6E-D8B1-481F-B5A4-83A0600B600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aduation Cap"/>
        </a:ext>
      </dgm:extLst>
    </dgm:pt>
    <dgm:pt modelId="{D8E6DBE5-A486-4E79-8D8F-B78880D7CC7B}" type="pres">
      <dgm:prSet presAssocID="{2440EC6E-D8B1-481F-B5A4-83A0600B6005}" presName="spaceRect" presStyleCnt="0"/>
      <dgm:spPr/>
    </dgm:pt>
    <dgm:pt modelId="{307BD136-F487-4132-9753-2A407F03CC63}" type="pres">
      <dgm:prSet presAssocID="{2440EC6E-D8B1-481F-B5A4-83A0600B6005}" presName="parTx" presStyleLbl="revTx" presStyleIdx="0" presStyleCnt="4">
        <dgm:presLayoutVars>
          <dgm:chMax val="0"/>
          <dgm:chPref val="0"/>
        </dgm:presLayoutVars>
      </dgm:prSet>
      <dgm:spPr/>
    </dgm:pt>
    <dgm:pt modelId="{1AC66978-FBC6-4B46-9F35-6C04E36212B8}" type="pres">
      <dgm:prSet presAssocID="{A4EA6120-0161-40B5-B62A-F31383A8DDCE}" presName="sibTrans" presStyleCnt="0"/>
      <dgm:spPr/>
    </dgm:pt>
    <dgm:pt modelId="{B494EAA2-C59F-47F0-8ADF-DDA5F425A520}" type="pres">
      <dgm:prSet presAssocID="{4684B7A1-F18D-4C40-B60B-4ED51473ABC9}" presName="compNode" presStyleCnt="0"/>
      <dgm:spPr/>
    </dgm:pt>
    <dgm:pt modelId="{3C670D2D-12B7-47C9-ACBE-5EBCA45A2640}" type="pres">
      <dgm:prSet presAssocID="{4684B7A1-F18D-4C40-B60B-4ED51473ABC9}" presName="bgRect" presStyleLbl="bgShp" presStyleIdx="1" presStyleCnt="4" custScaleY="145935"/>
      <dgm:spPr/>
    </dgm:pt>
    <dgm:pt modelId="{2BE80A71-7A56-4CC3-ABC0-025A3FD27833}" type="pres">
      <dgm:prSet presAssocID="{4684B7A1-F18D-4C40-B60B-4ED51473AB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2DAFBCCD-CA95-4806-8E3D-E468866522F3}" type="pres">
      <dgm:prSet presAssocID="{4684B7A1-F18D-4C40-B60B-4ED51473ABC9}" presName="spaceRect" presStyleCnt="0"/>
      <dgm:spPr/>
    </dgm:pt>
    <dgm:pt modelId="{2D4E8965-BB61-492D-97CB-16922AD6207C}" type="pres">
      <dgm:prSet presAssocID="{4684B7A1-F18D-4C40-B60B-4ED51473ABC9}" presName="parTx" presStyleLbl="revTx" presStyleIdx="1" presStyleCnt="4" custScaleY="106495">
        <dgm:presLayoutVars>
          <dgm:chMax val="0"/>
          <dgm:chPref val="0"/>
        </dgm:presLayoutVars>
      </dgm:prSet>
      <dgm:spPr/>
    </dgm:pt>
    <dgm:pt modelId="{31064401-9F73-4EB6-B4EF-FA37C9CF8964}" type="pres">
      <dgm:prSet presAssocID="{0EE4CD85-48E6-405D-984B-247A3C1A8612}" presName="sibTrans" presStyleCnt="0"/>
      <dgm:spPr/>
    </dgm:pt>
    <dgm:pt modelId="{40A8F1C5-2BDD-41FB-AF02-994C981D4B65}" type="pres">
      <dgm:prSet presAssocID="{FA04A6A3-A05A-477F-872A-7B56408AF36C}" presName="compNode" presStyleCnt="0"/>
      <dgm:spPr/>
    </dgm:pt>
    <dgm:pt modelId="{003D7B62-CB83-4F0C-8622-73DE4D73A489}" type="pres">
      <dgm:prSet presAssocID="{FA04A6A3-A05A-477F-872A-7B56408AF36C}" presName="bgRect" presStyleLbl="bgShp" presStyleIdx="2" presStyleCnt="4" custScaleY="150960"/>
      <dgm:spPr/>
    </dgm:pt>
    <dgm:pt modelId="{1F0E1256-AAC7-4604-B716-6A82C3181CDC}" type="pres">
      <dgm:prSet presAssocID="{FA04A6A3-A05A-477F-872A-7B56408AF36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ploma Roll"/>
        </a:ext>
      </dgm:extLst>
    </dgm:pt>
    <dgm:pt modelId="{EEBB5490-718C-4844-9725-017B3827D269}" type="pres">
      <dgm:prSet presAssocID="{FA04A6A3-A05A-477F-872A-7B56408AF36C}" presName="spaceRect" presStyleCnt="0"/>
      <dgm:spPr/>
    </dgm:pt>
    <dgm:pt modelId="{01FDAF5C-C685-48AD-BB7D-D0E2B9A29DDA}" type="pres">
      <dgm:prSet presAssocID="{FA04A6A3-A05A-477F-872A-7B56408AF36C}" presName="parTx" presStyleLbl="revTx" presStyleIdx="2" presStyleCnt="4">
        <dgm:presLayoutVars>
          <dgm:chMax val="0"/>
          <dgm:chPref val="0"/>
        </dgm:presLayoutVars>
      </dgm:prSet>
      <dgm:spPr/>
    </dgm:pt>
    <dgm:pt modelId="{B76450D1-3CD7-434C-BD15-A2AAF8E5AB49}" type="pres">
      <dgm:prSet presAssocID="{94E2B030-05BD-43A6-8BA0-8973FFF547B4}" presName="sibTrans" presStyleCnt="0"/>
      <dgm:spPr/>
    </dgm:pt>
    <dgm:pt modelId="{D7271C8E-1832-4F10-B3C4-F34FB9E3F641}" type="pres">
      <dgm:prSet presAssocID="{A8B669E4-7A22-4EC5-A132-4C757D5A84AD}" presName="compNode" presStyleCnt="0"/>
      <dgm:spPr/>
    </dgm:pt>
    <dgm:pt modelId="{023F503C-3A49-477B-AA6D-2CC1E5E85CAE}" type="pres">
      <dgm:prSet presAssocID="{A8B669E4-7A22-4EC5-A132-4C757D5A84AD}" presName="bgRect" presStyleLbl="bgShp" presStyleIdx="3" presStyleCnt="4" custScaleY="145929"/>
      <dgm:spPr/>
    </dgm:pt>
    <dgm:pt modelId="{87402DD8-BBDA-4F35-A6C3-23A6019D810E}" type="pres">
      <dgm:prSet presAssocID="{A8B669E4-7A22-4EC5-A132-4C757D5A84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C7494434-8619-46E2-A78B-593934FF5596}" type="pres">
      <dgm:prSet presAssocID="{A8B669E4-7A22-4EC5-A132-4C757D5A84AD}" presName="spaceRect" presStyleCnt="0"/>
      <dgm:spPr/>
    </dgm:pt>
    <dgm:pt modelId="{74DEA5E1-7E8A-4ADD-BBB6-DD8C15FBA9FB}" type="pres">
      <dgm:prSet presAssocID="{A8B669E4-7A22-4EC5-A132-4C757D5A84AD}" presName="parTx" presStyleLbl="revTx" presStyleIdx="3" presStyleCnt="4">
        <dgm:presLayoutVars>
          <dgm:chMax val="0"/>
          <dgm:chPref val="0"/>
        </dgm:presLayoutVars>
      </dgm:prSet>
      <dgm:spPr/>
    </dgm:pt>
  </dgm:ptLst>
  <dgm:cxnLst>
    <dgm:cxn modelId="{B4B49913-0A00-42A2-9B59-9C52B1D785E0}" type="presOf" srcId="{FA04A6A3-A05A-477F-872A-7B56408AF36C}" destId="{01FDAF5C-C685-48AD-BB7D-D0E2B9A29DDA}" srcOrd="0" destOrd="0" presId="urn:microsoft.com/office/officeart/2018/2/layout/IconVerticalSolidList"/>
    <dgm:cxn modelId="{A7F99925-59EA-43C5-8CAB-72A2307D2BFD}" srcId="{60CC2083-3CCD-4FD6-AE50-395E0D9CD974}" destId="{A8B669E4-7A22-4EC5-A132-4C757D5A84AD}" srcOrd="3" destOrd="0" parTransId="{F07D7248-2F7E-457B-8950-698405F4A682}" sibTransId="{2B660034-02EE-40DB-B1B6-53B9611A8EA2}"/>
    <dgm:cxn modelId="{CC1F572F-C73A-48C7-A660-CC14BFE5F690}" type="presOf" srcId="{4684B7A1-F18D-4C40-B60B-4ED51473ABC9}" destId="{2D4E8965-BB61-492D-97CB-16922AD6207C}" srcOrd="0" destOrd="0" presId="urn:microsoft.com/office/officeart/2018/2/layout/IconVerticalSolidList"/>
    <dgm:cxn modelId="{B2E99F56-1E45-445F-9B93-A5EFC03141BB}" type="presOf" srcId="{A8B669E4-7A22-4EC5-A132-4C757D5A84AD}" destId="{74DEA5E1-7E8A-4ADD-BBB6-DD8C15FBA9FB}" srcOrd="0" destOrd="0" presId="urn:microsoft.com/office/officeart/2018/2/layout/IconVerticalSolidList"/>
    <dgm:cxn modelId="{693D219F-79B2-4513-B9A7-F67BE721EBEC}" srcId="{60CC2083-3CCD-4FD6-AE50-395E0D9CD974}" destId="{FA04A6A3-A05A-477F-872A-7B56408AF36C}" srcOrd="2" destOrd="0" parTransId="{329C61DC-FF4B-40BD-A0D1-CFD8719C922C}" sibTransId="{94E2B030-05BD-43A6-8BA0-8973FFF547B4}"/>
    <dgm:cxn modelId="{B4677FC0-3EBD-4FC0-BD8B-FDD4FB9E075D}" type="presOf" srcId="{60CC2083-3CCD-4FD6-AE50-395E0D9CD974}" destId="{405ADF05-DEEB-4640-8596-CD0A6A55350B}" srcOrd="0" destOrd="0" presId="urn:microsoft.com/office/officeart/2018/2/layout/IconVerticalSolidList"/>
    <dgm:cxn modelId="{06FC25CC-21BF-4B04-8C71-1F7BDCF25772}" srcId="{60CC2083-3CCD-4FD6-AE50-395E0D9CD974}" destId="{2440EC6E-D8B1-481F-B5A4-83A0600B6005}" srcOrd="0" destOrd="0" parTransId="{32B5CAC7-6582-4768-B752-0EC7181F8273}" sibTransId="{A4EA6120-0161-40B5-B62A-F31383A8DDCE}"/>
    <dgm:cxn modelId="{C8637BDC-0B3B-4DC5-8F3B-CD2BD0A238FE}" srcId="{60CC2083-3CCD-4FD6-AE50-395E0D9CD974}" destId="{4684B7A1-F18D-4C40-B60B-4ED51473ABC9}" srcOrd="1" destOrd="0" parTransId="{8752C7A5-E412-4AF8-9938-14377F33F7C4}" sibTransId="{0EE4CD85-48E6-405D-984B-247A3C1A8612}"/>
    <dgm:cxn modelId="{5B2C09EF-F257-4784-A9A5-F9F4C1D7B696}" type="presOf" srcId="{2440EC6E-D8B1-481F-B5A4-83A0600B6005}" destId="{307BD136-F487-4132-9753-2A407F03CC63}" srcOrd="0" destOrd="0" presId="urn:microsoft.com/office/officeart/2018/2/layout/IconVerticalSolidList"/>
    <dgm:cxn modelId="{09FB5C72-AB4A-40C6-9D03-1468B316D370}" type="presParOf" srcId="{405ADF05-DEEB-4640-8596-CD0A6A55350B}" destId="{B2CE2E2D-7DCC-4F00-90B7-FF8171B8E871}" srcOrd="0" destOrd="0" presId="urn:microsoft.com/office/officeart/2018/2/layout/IconVerticalSolidList"/>
    <dgm:cxn modelId="{14C5835A-954C-4C94-80BC-A0CE64FF8221}" type="presParOf" srcId="{B2CE2E2D-7DCC-4F00-90B7-FF8171B8E871}" destId="{E22362FF-2236-426C-B936-7600F78329B4}" srcOrd="0" destOrd="0" presId="urn:microsoft.com/office/officeart/2018/2/layout/IconVerticalSolidList"/>
    <dgm:cxn modelId="{B7AB61BB-8906-4C69-8300-5D5862576047}" type="presParOf" srcId="{B2CE2E2D-7DCC-4F00-90B7-FF8171B8E871}" destId="{D405B97E-A36A-4229-96DA-1047CDC0F13D}" srcOrd="1" destOrd="0" presId="urn:microsoft.com/office/officeart/2018/2/layout/IconVerticalSolidList"/>
    <dgm:cxn modelId="{9EB92124-5AA5-49AF-B189-0C6324180C15}" type="presParOf" srcId="{B2CE2E2D-7DCC-4F00-90B7-FF8171B8E871}" destId="{D8E6DBE5-A486-4E79-8D8F-B78880D7CC7B}" srcOrd="2" destOrd="0" presId="urn:microsoft.com/office/officeart/2018/2/layout/IconVerticalSolidList"/>
    <dgm:cxn modelId="{DFDCA287-99F2-4B20-BE2E-EFA7F888C489}" type="presParOf" srcId="{B2CE2E2D-7DCC-4F00-90B7-FF8171B8E871}" destId="{307BD136-F487-4132-9753-2A407F03CC63}" srcOrd="3" destOrd="0" presId="urn:microsoft.com/office/officeart/2018/2/layout/IconVerticalSolidList"/>
    <dgm:cxn modelId="{A3627CC5-3578-4026-BE25-C5BFA321980B}" type="presParOf" srcId="{405ADF05-DEEB-4640-8596-CD0A6A55350B}" destId="{1AC66978-FBC6-4B46-9F35-6C04E36212B8}" srcOrd="1" destOrd="0" presId="urn:microsoft.com/office/officeart/2018/2/layout/IconVerticalSolidList"/>
    <dgm:cxn modelId="{B2591627-DE9E-4612-9F40-07FFE849C133}" type="presParOf" srcId="{405ADF05-DEEB-4640-8596-CD0A6A55350B}" destId="{B494EAA2-C59F-47F0-8ADF-DDA5F425A520}" srcOrd="2" destOrd="0" presId="urn:microsoft.com/office/officeart/2018/2/layout/IconVerticalSolidList"/>
    <dgm:cxn modelId="{2F990943-2986-4C2D-B759-DB1E10405E05}" type="presParOf" srcId="{B494EAA2-C59F-47F0-8ADF-DDA5F425A520}" destId="{3C670D2D-12B7-47C9-ACBE-5EBCA45A2640}" srcOrd="0" destOrd="0" presId="urn:microsoft.com/office/officeart/2018/2/layout/IconVerticalSolidList"/>
    <dgm:cxn modelId="{04EA0B44-E82C-4290-BD64-5991986010D9}" type="presParOf" srcId="{B494EAA2-C59F-47F0-8ADF-DDA5F425A520}" destId="{2BE80A71-7A56-4CC3-ABC0-025A3FD27833}" srcOrd="1" destOrd="0" presId="urn:microsoft.com/office/officeart/2018/2/layout/IconVerticalSolidList"/>
    <dgm:cxn modelId="{02C845D0-54FB-4DAA-95D0-950BF9C178E1}" type="presParOf" srcId="{B494EAA2-C59F-47F0-8ADF-DDA5F425A520}" destId="{2DAFBCCD-CA95-4806-8E3D-E468866522F3}" srcOrd="2" destOrd="0" presId="urn:microsoft.com/office/officeart/2018/2/layout/IconVerticalSolidList"/>
    <dgm:cxn modelId="{5B57A70C-06AE-4800-AAF9-692AF09817A3}" type="presParOf" srcId="{B494EAA2-C59F-47F0-8ADF-DDA5F425A520}" destId="{2D4E8965-BB61-492D-97CB-16922AD6207C}" srcOrd="3" destOrd="0" presId="urn:microsoft.com/office/officeart/2018/2/layout/IconVerticalSolidList"/>
    <dgm:cxn modelId="{89D23F3A-F963-494B-8C7E-F0BD3C1D9A60}" type="presParOf" srcId="{405ADF05-DEEB-4640-8596-CD0A6A55350B}" destId="{31064401-9F73-4EB6-B4EF-FA37C9CF8964}" srcOrd="3" destOrd="0" presId="urn:microsoft.com/office/officeart/2018/2/layout/IconVerticalSolidList"/>
    <dgm:cxn modelId="{913C1B14-DC27-4FBD-9080-CBC0F573BBBA}" type="presParOf" srcId="{405ADF05-DEEB-4640-8596-CD0A6A55350B}" destId="{40A8F1C5-2BDD-41FB-AF02-994C981D4B65}" srcOrd="4" destOrd="0" presId="urn:microsoft.com/office/officeart/2018/2/layout/IconVerticalSolidList"/>
    <dgm:cxn modelId="{946063D3-5AE5-41F2-979F-DD8328939ABE}" type="presParOf" srcId="{40A8F1C5-2BDD-41FB-AF02-994C981D4B65}" destId="{003D7B62-CB83-4F0C-8622-73DE4D73A489}" srcOrd="0" destOrd="0" presId="urn:microsoft.com/office/officeart/2018/2/layout/IconVerticalSolidList"/>
    <dgm:cxn modelId="{71398339-FDF0-4FCD-977F-DBAC90F560C5}" type="presParOf" srcId="{40A8F1C5-2BDD-41FB-AF02-994C981D4B65}" destId="{1F0E1256-AAC7-4604-B716-6A82C3181CDC}" srcOrd="1" destOrd="0" presId="urn:microsoft.com/office/officeart/2018/2/layout/IconVerticalSolidList"/>
    <dgm:cxn modelId="{BE229F76-0350-4EDD-A8C8-705BF78C3310}" type="presParOf" srcId="{40A8F1C5-2BDD-41FB-AF02-994C981D4B65}" destId="{EEBB5490-718C-4844-9725-017B3827D269}" srcOrd="2" destOrd="0" presId="urn:microsoft.com/office/officeart/2018/2/layout/IconVerticalSolidList"/>
    <dgm:cxn modelId="{C6890461-0769-4C3C-A335-C95DADEC9771}" type="presParOf" srcId="{40A8F1C5-2BDD-41FB-AF02-994C981D4B65}" destId="{01FDAF5C-C685-48AD-BB7D-D0E2B9A29DDA}" srcOrd="3" destOrd="0" presId="urn:microsoft.com/office/officeart/2018/2/layout/IconVerticalSolidList"/>
    <dgm:cxn modelId="{D469DC70-FC62-43DF-8A6B-5590160F608C}" type="presParOf" srcId="{405ADF05-DEEB-4640-8596-CD0A6A55350B}" destId="{B76450D1-3CD7-434C-BD15-A2AAF8E5AB49}" srcOrd="5" destOrd="0" presId="urn:microsoft.com/office/officeart/2018/2/layout/IconVerticalSolidList"/>
    <dgm:cxn modelId="{44B49AB1-60AB-45A0-B3F3-54DBF2CAB51D}" type="presParOf" srcId="{405ADF05-DEEB-4640-8596-CD0A6A55350B}" destId="{D7271C8E-1832-4F10-B3C4-F34FB9E3F641}" srcOrd="6" destOrd="0" presId="urn:microsoft.com/office/officeart/2018/2/layout/IconVerticalSolidList"/>
    <dgm:cxn modelId="{4D6A17A8-29C1-4CDA-BB28-6A6A6C231DB2}" type="presParOf" srcId="{D7271C8E-1832-4F10-B3C4-F34FB9E3F641}" destId="{023F503C-3A49-477B-AA6D-2CC1E5E85CAE}" srcOrd="0" destOrd="0" presId="urn:microsoft.com/office/officeart/2018/2/layout/IconVerticalSolidList"/>
    <dgm:cxn modelId="{40B666E3-0FC7-4119-AFC0-FA530D452682}" type="presParOf" srcId="{D7271C8E-1832-4F10-B3C4-F34FB9E3F641}" destId="{87402DD8-BBDA-4F35-A6C3-23A6019D810E}" srcOrd="1" destOrd="0" presId="urn:microsoft.com/office/officeart/2018/2/layout/IconVerticalSolidList"/>
    <dgm:cxn modelId="{1BEB7137-45AE-43FB-A20B-D068846FDAE8}" type="presParOf" srcId="{D7271C8E-1832-4F10-B3C4-F34FB9E3F641}" destId="{C7494434-8619-46E2-A78B-593934FF5596}" srcOrd="2" destOrd="0" presId="urn:microsoft.com/office/officeart/2018/2/layout/IconVerticalSolidList"/>
    <dgm:cxn modelId="{1329F07C-723B-4E82-B677-B518A9A92C24}" type="presParOf" srcId="{D7271C8E-1832-4F10-B3C4-F34FB9E3F641}" destId="{74DEA5E1-7E8A-4ADD-BBB6-DD8C15FBA9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E5BD2B-6A8B-4E3F-8AC3-838E802BD92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3D720C91-5EE2-4612-A14B-EEDF95DC4D6C}">
      <dgm:prSet/>
      <dgm:spPr>
        <a:solidFill>
          <a:schemeClr val="tx2">
            <a:lumMod val="50000"/>
          </a:schemeClr>
        </a:solidFill>
      </dgm:spPr>
      <dgm:t>
        <a:bodyPr/>
        <a:lstStyle/>
        <a:p>
          <a:r>
            <a:rPr lang="en-US" dirty="0">
              <a:latin typeface="Montserrat" panose="00000500000000000000" pitchFamily="2" charset="0"/>
            </a:rPr>
            <a:t>Project Directors must manage grants to ensure that:</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EADD5EA0-9504-4F85-B12D-BFDB0EB812F9}" type="parTrans" cxnId="{FC384C90-C45B-4692-91C7-3DBE851368ED}">
      <dgm:prSet/>
      <dgm:spPr/>
      <dgm:t>
        <a:bodyPr/>
        <a:lstStyle/>
        <a:p>
          <a:endParaRPr lang="en-US">
            <a:latin typeface="Montserrat" panose="00000500000000000000" pitchFamily="2" charset="0"/>
          </a:endParaRPr>
        </a:p>
      </dgm:t>
    </dgm:pt>
    <dgm:pt modelId="{F3703DA9-F3CA-4DEE-93E2-EDCA824B7AD4}" type="sibTrans" cxnId="{FC384C90-C45B-4692-91C7-3DBE851368ED}">
      <dgm:prSet/>
      <dgm:spPr/>
      <dgm:t>
        <a:bodyPr/>
        <a:lstStyle/>
        <a:p>
          <a:endParaRPr lang="en-US">
            <a:latin typeface="Montserrat" panose="00000500000000000000" pitchFamily="2" charset="0"/>
          </a:endParaRPr>
        </a:p>
      </dgm:t>
    </dgm:pt>
    <dgm:pt modelId="{7CD9BF17-FDF2-4DD0-96BC-0440F2CA44BA}">
      <dgm:prSet/>
      <dgm:spPr>
        <a:solidFill>
          <a:schemeClr val="accent5">
            <a:lumMod val="75000"/>
          </a:schemeClr>
        </a:solidFill>
      </dgm:spPr>
      <dgm:t>
        <a:bodyPr/>
        <a:lstStyle/>
        <a:p>
          <a:r>
            <a:rPr lang="en-US" dirty="0">
              <a:latin typeface="Montserrat" panose="00000500000000000000" pitchFamily="2" charset="0"/>
            </a:rPr>
            <a:t>All scholars can </a:t>
          </a:r>
          <a:r>
            <a:rPr lang="en-US" b="1" u="sng" dirty="0">
              <a:latin typeface="Montserrat" panose="00000500000000000000" pitchFamily="2" charset="0"/>
            </a:rPr>
            <a:t>complete</a:t>
          </a:r>
          <a:r>
            <a:rPr lang="en-US" dirty="0">
              <a:latin typeface="Montserrat" panose="00000500000000000000" pitchFamily="2" charset="0"/>
            </a:rPr>
            <a:t> the degree program </a:t>
          </a:r>
          <a:r>
            <a:rPr lang="en-US" b="1" u="sng" dirty="0">
              <a:latin typeface="Montserrat" panose="00000500000000000000" pitchFamily="2" charset="0"/>
            </a:rPr>
            <a:t>before the grant ends</a:t>
          </a:r>
          <a:r>
            <a:rPr lang="en-US" dirty="0">
              <a:latin typeface="Montserrat" panose="00000500000000000000" pitchFamily="2" charset="0"/>
            </a:rPr>
            <a:t>; </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C8ECAF84-303B-45A5-ADCF-3A7CF7D81683}" type="parTrans" cxnId="{235A129D-F9F3-4981-8D5A-74034BDC65F2}">
      <dgm:prSet/>
      <dgm:spPr/>
      <dgm:t>
        <a:bodyPr/>
        <a:lstStyle/>
        <a:p>
          <a:endParaRPr lang="en-US">
            <a:latin typeface="Montserrat" panose="00000500000000000000" pitchFamily="2" charset="0"/>
          </a:endParaRPr>
        </a:p>
      </dgm:t>
    </dgm:pt>
    <dgm:pt modelId="{5F861451-4765-4A8D-A4B8-C4B784699BBE}" type="sibTrans" cxnId="{235A129D-F9F3-4981-8D5A-74034BDC65F2}">
      <dgm:prSet/>
      <dgm:spPr/>
      <dgm:t>
        <a:bodyPr/>
        <a:lstStyle/>
        <a:p>
          <a:endParaRPr lang="en-US">
            <a:latin typeface="Montserrat" panose="00000500000000000000" pitchFamily="2" charset="0"/>
          </a:endParaRPr>
        </a:p>
      </dgm:t>
    </dgm:pt>
    <dgm:pt modelId="{C109A33C-CD1E-4F6C-A5AF-DB6AE58C475C}">
      <dgm:prSet/>
      <dgm:spPr>
        <a:solidFill>
          <a:schemeClr val="accent5">
            <a:lumMod val="75000"/>
          </a:schemeClr>
        </a:solidFill>
      </dgm:spPr>
      <dgm:t>
        <a:bodyPr/>
        <a:lstStyle/>
        <a:p>
          <a:r>
            <a:rPr lang="en-US" dirty="0">
              <a:latin typeface="Montserrat" panose="00000500000000000000" pitchFamily="2" charset="0"/>
            </a:rPr>
            <a:t>Scholars are enrolled early (Year 1) with sufficient time, funding, and support to complete the program; and</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B99EED22-B317-4C4C-8D17-8AA5EB12375B}" type="parTrans" cxnId="{DF822AD4-04A7-481F-BB2C-E716A6BF6C90}">
      <dgm:prSet/>
      <dgm:spPr/>
      <dgm:t>
        <a:bodyPr/>
        <a:lstStyle/>
        <a:p>
          <a:endParaRPr lang="en-US">
            <a:latin typeface="Montserrat" panose="00000500000000000000" pitchFamily="2" charset="0"/>
          </a:endParaRPr>
        </a:p>
      </dgm:t>
    </dgm:pt>
    <dgm:pt modelId="{8FCCE38D-61C9-40F5-8D2E-F10E9EA8C0ED}" type="sibTrans" cxnId="{DF822AD4-04A7-481F-BB2C-E716A6BF6C90}">
      <dgm:prSet/>
      <dgm:spPr/>
      <dgm:t>
        <a:bodyPr/>
        <a:lstStyle/>
        <a:p>
          <a:endParaRPr lang="en-US">
            <a:latin typeface="Montserrat" panose="00000500000000000000" pitchFamily="2" charset="0"/>
          </a:endParaRPr>
        </a:p>
      </dgm:t>
    </dgm:pt>
    <dgm:pt modelId="{07BB48BD-25C1-4A9F-B207-5C568D7C6A22}">
      <dgm:prSet/>
      <dgm:spPr>
        <a:solidFill>
          <a:schemeClr val="accent5">
            <a:lumMod val="75000"/>
          </a:schemeClr>
        </a:solidFill>
      </dgm:spPr>
      <dgm:t>
        <a:bodyPr/>
        <a:lstStyle/>
        <a:p>
          <a:r>
            <a:rPr lang="en-US" dirty="0">
              <a:latin typeface="Montserrat" panose="00000500000000000000" pitchFamily="2" charset="0"/>
            </a:rPr>
            <a:t>The </a:t>
          </a:r>
          <a:r>
            <a:rPr lang="en-US" b="1" dirty="0">
              <a:latin typeface="Montserrat" panose="00000500000000000000" pitchFamily="2" charset="0"/>
            </a:rPr>
            <a:t>number of scholars </a:t>
          </a:r>
          <a:r>
            <a:rPr lang="en-US" dirty="0">
              <a:latin typeface="Montserrat" panose="00000500000000000000" pitchFamily="2" charset="0"/>
            </a:rPr>
            <a:t>proposed, enrolled, and completed </a:t>
          </a:r>
          <a:r>
            <a:rPr lang="en-US" b="1" dirty="0">
              <a:latin typeface="Montserrat" panose="00000500000000000000" pitchFamily="2" charset="0"/>
            </a:rPr>
            <a:t>meets outlined expectations</a:t>
          </a:r>
          <a:r>
            <a:rPr lang="en-US" dirty="0">
              <a:latin typeface="Montserrat" panose="00000500000000000000" pitchFamily="2" charset="0"/>
            </a:rPr>
            <a:t>. </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9F76114A-5604-44CB-A9DB-33D51B6430D3}" type="parTrans" cxnId="{2296380B-C1D7-44F5-857A-3C7C36DF0E3A}">
      <dgm:prSet/>
      <dgm:spPr/>
      <dgm:t>
        <a:bodyPr/>
        <a:lstStyle/>
        <a:p>
          <a:endParaRPr lang="en-US">
            <a:latin typeface="Montserrat" panose="00000500000000000000" pitchFamily="2" charset="0"/>
          </a:endParaRPr>
        </a:p>
      </dgm:t>
    </dgm:pt>
    <dgm:pt modelId="{9E23E081-C72F-4C77-A865-AD3EE5E5486B}" type="sibTrans" cxnId="{2296380B-C1D7-44F5-857A-3C7C36DF0E3A}">
      <dgm:prSet/>
      <dgm:spPr/>
      <dgm:t>
        <a:bodyPr/>
        <a:lstStyle/>
        <a:p>
          <a:endParaRPr lang="en-US">
            <a:latin typeface="Montserrat" panose="00000500000000000000" pitchFamily="2" charset="0"/>
          </a:endParaRPr>
        </a:p>
      </dgm:t>
    </dgm:pt>
    <dgm:pt modelId="{7F93483F-C0B3-4806-866A-8746E71E8CBC}">
      <dgm:prSet/>
      <dgm:spPr>
        <a:solidFill>
          <a:srgbClr val="294A7C"/>
        </a:solidFill>
      </dgm:spPr>
      <dgm:t>
        <a:bodyPr/>
        <a:lstStyle/>
        <a:p>
          <a:r>
            <a:rPr lang="en-US" dirty="0">
              <a:latin typeface="Montserrat" panose="00000500000000000000" pitchFamily="2" charset="0"/>
            </a:rPr>
            <a:t>Contact your OSEP Project Officer to discuss changes in the number of or completion status of scholars.</a:t>
          </a:r>
        </a:p>
      </dgm:t>
      <dgm:extLst>
        <a:ext uri="{E40237B7-FDA0-4F09-8148-C483321AD2D9}">
          <dgm14:cNvPr xmlns:dgm14="http://schemas.microsoft.com/office/drawing/2010/diagram" id="0" name=""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
      </dgm:extLst>
    </dgm:pt>
    <dgm:pt modelId="{C1ACF8EE-1D64-4F16-81EB-2D9D510D19F9}" type="parTrans" cxnId="{4F483ADC-E366-41B1-AD5E-8EF68F0CCA1C}">
      <dgm:prSet/>
      <dgm:spPr/>
      <dgm:t>
        <a:bodyPr/>
        <a:lstStyle/>
        <a:p>
          <a:endParaRPr lang="en-US">
            <a:latin typeface="Montserrat" panose="00000500000000000000" pitchFamily="2" charset="0"/>
          </a:endParaRPr>
        </a:p>
      </dgm:t>
    </dgm:pt>
    <dgm:pt modelId="{9CB63B63-2130-4890-B1B2-07A3DEE9A822}" type="sibTrans" cxnId="{4F483ADC-E366-41B1-AD5E-8EF68F0CCA1C}">
      <dgm:prSet/>
      <dgm:spPr/>
      <dgm:t>
        <a:bodyPr/>
        <a:lstStyle/>
        <a:p>
          <a:endParaRPr lang="en-US">
            <a:latin typeface="Montserrat" panose="00000500000000000000" pitchFamily="2" charset="0"/>
          </a:endParaRPr>
        </a:p>
      </dgm:t>
    </dgm:pt>
    <dgm:pt modelId="{6870D546-F876-40A5-A648-6F0104B3336B}" type="pres">
      <dgm:prSet presAssocID="{5FE5BD2B-6A8B-4E3F-8AC3-838E802BD92B}" presName="diagram" presStyleCnt="0">
        <dgm:presLayoutVars>
          <dgm:chPref val="1"/>
          <dgm:dir/>
          <dgm:animOne val="branch"/>
          <dgm:animLvl val="lvl"/>
          <dgm:resizeHandles val="exact"/>
        </dgm:presLayoutVars>
      </dgm:prSet>
      <dgm:spPr/>
    </dgm:pt>
    <dgm:pt modelId="{5284054A-73EB-4611-A4AD-81A8D2DE6FE5}" type="pres">
      <dgm:prSet presAssocID="{3D720C91-5EE2-4612-A14B-EEDF95DC4D6C}" presName="root1" presStyleCnt="0"/>
      <dgm:spPr/>
    </dgm:pt>
    <dgm:pt modelId="{5219E4C0-5873-4714-8C35-76CF751A8558}" type="pres">
      <dgm:prSet presAssocID="{3D720C91-5EE2-4612-A14B-EEDF95DC4D6C}" presName="LevelOneTextNode" presStyleLbl="node0" presStyleIdx="0" presStyleCnt="2" custLinFactNeighborX="-24066" custLinFactNeighborY="-67825">
        <dgm:presLayoutVars>
          <dgm:chPref val="3"/>
        </dgm:presLayoutVars>
      </dgm:prSet>
      <dgm:spPr/>
    </dgm:pt>
    <dgm:pt modelId="{A6D1A075-668D-49FD-8C8C-41D6A86F1F3F}" type="pres">
      <dgm:prSet presAssocID="{3D720C91-5EE2-4612-A14B-EEDF95DC4D6C}" presName="level2hierChild" presStyleCnt="0"/>
      <dgm:spPr/>
    </dgm:pt>
    <dgm:pt modelId="{F21E3461-C4D9-40BD-B8A2-A7740B7385EC}" type="pres">
      <dgm:prSet presAssocID="{C8ECAF84-303B-45A5-ADCF-3A7CF7D81683}" presName="conn2-1" presStyleLbl="parChTrans1D2" presStyleIdx="0" presStyleCnt="3"/>
      <dgm:spPr/>
    </dgm:pt>
    <dgm:pt modelId="{0CB812CE-63C6-4418-9EE5-9B64BAA75B24}" type="pres">
      <dgm:prSet presAssocID="{C8ECAF84-303B-45A5-ADCF-3A7CF7D81683}" presName="connTx" presStyleLbl="parChTrans1D2" presStyleIdx="0" presStyleCnt="3"/>
      <dgm:spPr/>
    </dgm:pt>
    <dgm:pt modelId="{168B07D0-376A-434E-B24E-EB5CAA59B310}" type="pres">
      <dgm:prSet presAssocID="{7CD9BF17-FDF2-4DD0-96BC-0440F2CA44BA}" presName="root2" presStyleCnt="0"/>
      <dgm:spPr/>
    </dgm:pt>
    <dgm:pt modelId="{FD9C7171-2C85-470D-BC71-56B788C3EDE3}" type="pres">
      <dgm:prSet presAssocID="{7CD9BF17-FDF2-4DD0-96BC-0440F2CA44BA}" presName="LevelTwoTextNode" presStyleLbl="node2" presStyleIdx="0" presStyleCnt="3">
        <dgm:presLayoutVars>
          <dgm:chPref val="3"/>
        </dgm:presLayoutVars>
      </dgm:prSet>
      <dgm:spPr/>
    </dgm:pt>
    <dgm:pt modelId="{A9E47AB2-5669-4C11-A3B6-08865D81C064}" type="pres">
      <dgm:prSet presAssocID="{7CD9BF17-FDF2-4DD0-96BC-0440F2CA44BA}" presName="level3hierChild" presStyleCnt="0"/>
      <dgm:spPr/>
    </dgm:pt>
    <dgm:pt modelId="{E34D7F68-D33C-4A51-AB77-B50D5DAF68C6}" type="pres">
      <dgm:prSet presAssocID="{B99EED22-B317-4C4C-8D17-8AA5EB12375B}" presName="conn2-1" presStyleLbl="parChTrans1D2" presStyleIdx="1" presStyleCnt="3"/>
      <dgm:spPr/>
    </dgm:pt>
    <dgm:pt modelId="{85F4B8D9-221E-45A5-9328-4715E5A80498}" type="pres">
      <dgm:prSet presAssocID="{B99EED22-B317-4C4C-8D17-8AA5EB12375B}" presName="connTx" presStyleLbl="parChTrans1D2" presStyleIdx="1" presStyleCnt="3"/>
      <dgm:spPr/>
    </dgm:pt>
    <dgm:pt modelId="{DAD49101-CCB9-4222-891A-C97BECAE209C}" type="pres">
      <dgm:prSet presAssocID="{C109A33C-CD1E-4F6C-A5AF-DB6AE58C475C}" presName="root2" presStyleCnt="0"/>
      <dgm:spPr/>
    </dgm:pt>
    <dgm:pt modelId="{536A187A-F465-4E28-8D62-3E7366F056DD}" type="pres">
      <dgm:prSet presAssocID="{C109A33C-CD1E-4F6C-A5AF-DB6AE58C475C}" presName="LevelTwoTextNode" presStyleLbl="node2" presStyleIdx="1" presStyleCnt="3">
        <dgm:presLayoutVars>
          <dgm:chPref val="3"/>
        </dgm:presLayoutVars>
      </dgm:prSet>
      <dgm:spPr/>
    </dgm:pt>
    <dgm:pt modelId="{5F882EE6-7B1C-41E6-8ED0-E61BBB8884B0}" type="pres">
      <dgm:prSet presAssocID="{C109A33C-CD1E-4F6C-A5AF-DB6AE58C475C}" presName="level3hierChild" presStyleCnt="0"/>
      <dgm:spPr/>
    </dgm:pt>
    <dgm:pt modelId="{4ECC85B0-E3B0-430A-B8C9-11A005A6B89A}" type="pres">
      <dgm:prSet presAssocID="{9F76114A-5604-44CB-A9DB-33D51B6430D3}" presName="conn2-1" presStyleLbl="parChTrans1D2" presStyleIdx="2" presStyleCnt="3"/>
      <dgm:spPr/>
    </dgm:pt>
    <dgm:pt modelId="{6AF41272-5265-4F81-B517-3D202119F0EE}" type="pres">
      <dgm:prSet presAssocID="{9F76114A-5604-44CB-A9DB-33D51B6430D3}" presName="connTx" presStyleLbl="parChTrans1D2" presStyleIdx="2" presStyleCnt="3"/>
      <dgm:spPr/>
    </dgm:pt>
    <dgm:pt modelId="{D594FCF3-583C-44E9-BDBE-12E46DBFFEE2}" type="pres">
      <dgm:prSet presAssocID="{07BB48BD-25C1-4A9F-B207-5C568D7C6A22}" presName="root2" presStyleCnt="0"/>
      <dgm:spPr/>
    </dgm:pt>
    <dgm:pt modelId="{A448C8C9-1D0F-4123-A139-5B2D4B46CE65}" type="pres">
      <dgm:prSet presAssocID="{07BB48BD-25C1-4A9F-B207-5C568D7C6A22}" presName="LevelTwoTextNode" presStyleLbl="node2" presStyleIdx="2" presStyleCnt="3">
        <dgm:presLayoutVars>
          <dgm:chPref val="3"/>
        </dgm:presLayoutVars>
      </dgm:prSet>
      <dgm:spPr/>
    </dgm:pt>
    <dgm:pt modelId="{F4F4C4C5-F552-4885-A21C-640100BD2CC4}" type="pres">
      <dgm:prSet presAssocID="{07BB48BD-25C1-4A9F-B207-5C568D7C6A22}" presName="level3hierChild" presStyleCnt="0"/>
      <dgm:spPr/>
    </dgm:pt>
    <dgm:pt modelId="{01F2D246-A598-4B1D-BF6C-28EB567E6575}" type="pres">
      <dgm:prSet presAssocID="{7F93483F-C0B3-4806-866A-8746E71E8CBC}" presName="root1" presStyleCnt="0"/>
      <dgm:spPr/>
    </dgm:pt>
    <dgm:pt modelId="{D2F77288-EF1D-4C41-92F6-C45EBA1CE5BB}" type="pres">
      <dgm:prSet presAssocID="{7F93483F-C0B3-4806-866A-8746E71E8CBC}" presName="LevelOneTextNode" presStyleLbl="node0" presStyleIdx="1" presStyleCnt="2" custLinFactNeighborX="-3485" custLinFactNeighborY="-18179">
        <dgm:presLayoutVars>
          <dgm:chPref val="3"/>
        </dgm:presLayoutVars>
      </dgm:prSet>
      <dgm:spPr/>
    </dgm:pt>
    <dgm:pt modelId="{2D5290C0-6F2B-4723-BF68-F4ACC9A2AAC4}" type="pres">
      <dgm:prSet presAssocID="{7F93483F-C0B3-4806-866A-8746E71E8CBC}" presName="level2hierChild" presStyleCnt="0"/>
      <dgm:spPr/>
    </dgm:pt>
  </dgm:ptLst>
  <dgm:cxnLst>
    <dgm:cxn modelId="{2296380B-C1D7-44F5-857A-3C7C36DF0E3A}" srcId="{3D720C91-5EE2-4612-A14B-EEDF95DC4D6C}" destId="{07BB48BD-25C1-4A9F-B207-5C568D7C6A22}" srcOrd="2" destOrd="0" parTransId="{9F76114A-5604-44CB-A9DB-33D51B6430D3}" sibTransId="{9E23E081-C72F-4C77-A865-AD3EE5E5486B}"/>
    <dgm:cxn modelId="{36CE8F0D-ACFF-4E06-B84A-77D96EC7E528}" type="presOf" srcId="{7F93483F-C0B3-4806-866A-8746E71E8CBC}" destId="{D2F77288-EF1D-4C41-92F6-C45EBA1CE5BB}" srcOrd="0" destOrd="0" presId="urn:microsoft.com/office/officeart/2005/8/layout/hierarchy2"/>
    <dgm:cxn modelId="{379CA614-97A5-4DB0-8AC8-C6BE3164F924}" type="presOf" srcId="{B99EED22-B317-4C4C-8D17-8AA5EB12375B}" destId="{E34D7F68-D33C-4A51-AB77-B50D5DAF68C6}" srcOrd="0" destOrd="0" presId="urn:microsoft.com/office/officeart/2005/8/layout/hierarchy2"/>
    <dgm:cxn modelId="{6A55A239-A2F8-4722-B7F4-B040AB6A1AB0}" type="presOf" srcId="{7CD9BF17-FDF2-4DD0-96BC-0440F2CA44BA}" destId="{FD9C7171-2C85-470D-BC71-56B788C3EDE3}" srcOrd="0" destOrd="0" presId="urn:microsoft.com/office/officeart/2005/8/layout/hierarchy2"/>
    <dgm:cxn modelId="{A9C05B77-7DBC-4625-A49E-7FE2C6582486}" type="presOf" srcId="{07BB48BD-25C1-4A9F-B207-5C568D7C6A22}" destId="{A448C8C9-1D0F-4123-A139-5B2D4B46CE65}" srcOrd="0" destOrd="0" presId="urn:microsoft.com/office/officeart/2005/8/layout/hierarchy2"/>
    <dgm:cxn modelId="{4605BB83-BB9F-45B2-AFC1-DC65C87E54E2}" type="presOf" srcId="{B99EED22-B317-4C4C-8D17-8AA5EB12375B}" destId="{85F4B8D9-221E-45A5-9328-4715E5A80498}" srcOrd="1" destOrd="0" presId="urn:microsoft.com/office/officeart/2005/8/layout/hierarchy2"/>
    <dgm:cxn modelId="{FC384C90-C45B-4692-91C7-3DBE851368ED}" srcId="{5FE5BD2B-6A8B-4E3F-8AC3-838E802BD92B}" destId="{3D720C91-5EE2-4612-A14B-EEDF95DC4D6C}" srcOrd="0" destOrd="0" parTransId="{EADD5EA0-9504-4F85-B12D-BFDB0EB812F9}" sibTransId="{F3703DA9-F3CA-4DEE-93E2-EDCA824B7AD4}"/>
    <dgm:cxn modelId="{C9439890-9FFF-4F8F-AE61-B5932DE45F52}" type="presOf" srcId="{9F76114A-5604-44CB-A9DB-33D51B6430D3}" destId="{4ECC85B0-E3B0-430A-B8C9-11A005A6B89A}" srcOrd="0" destOrd="0" presId="urn:microsoft.com/office/officeart/2005/8/layout/hierarchy2"/>
    <dgm:cxn modelId="{235A129D-F9F3-4981-8D5A-74034BDC65F2}" srcId="{3D720C91-5EE2-4612-A14B-EEDF95DC4D6C}" destId="{7CD9BF17-FDF2-4DD0-96BC-0440F2CA44BA}" srcOrd="0" destOrd="0" parTransId="{C8ECAF84-303B-45A5-ADCF-3A7CF7D81683}" sibTransId="{5F861451-4765-4A8D-A4B8-C4B784699BBE}"/>
    <dgm:cxn modelId="{275B60A7-4D09-4D5C-AB12-B47D8DFF8C76}" type="presOf" srcId="{3D720C91-5EE2-4612-A14B-EEDF95DC4D6C}" destId="{5219E4C0-5873-4714-8C35-76CF751A8558}" srcOrd="0" destOrd="0" presId="urn:microsoft.com/office/officeart/2005/8/layout/hierarchy2"/>
    <dgm:cxn modelId="{E156B6B0-6633-4AAB-8859-8A8F0927257C}" type="presOf" srcId="{C8ECAF84-303B-45A5-ADCF-3A7CF7D81683}" destId="{0CB812CE-63C6-4418-9EE5-9B64BAA75B24}" srcOrd="1" destOrd="0" presId="urn:microsoft.com/office/officeart/2005/8/layout/hierarchy2"/>
    <dgm:cxn modelId="{6871FECB-AEBD-48EF-9B10-F8FFB5DDCEAB}" type="presOf" srcId="{5FE5BD2B-6A8B-4E3F-8AC3-838E802BD92B}" destId="{6870D546-F876-40A5-A648-6F0104B3336B}" srcOrd="0" destOrd="0" presId="urn:microsoft.com/office/officeart/2005/8/layout/hierarchy2"/>
    <dgm:cxn modelId="{DF822AD4-04A7-481F-BB2C-E716A6BF6C90}" srcId="{3D720C91-5EE2-4612-A14B-EEDF95DC4D6C}" destId="{C109A33C-CD1E-4F6C-A5AF-DB6AE58C475C}" srcOrd="1" destOrd="0" parTransId="{B99EED22-B317-4C4C-8D17-8AA5EB12375B}" sibTransId="{8FCCE38D-61C9-40F5-8D2E-F10E9EA8C0ED}"/>
    <dgm:cxn modelId="{414593D5-B899-463D-AB56-AA09C64D5DEA}" type="presOf" srcId="{C109A33C-CD1E-4F6C-A5AF-DB6AE58C475C}" destId="{536A187A-F465-4E28-8D62-3E7366F056DD}" srcOrd="0" destOrd="0" presId="urn:microsoft.com/office/officeart/2005/8/layout/hierarchy2"/>
    <dgm:cxn modelId="{3F70F1D8-D479-4113-9031-D70D73637748}" type="presOf" srcId="{9F76114A-5604-44CB-A9DB-33D51B6430D3}" destId="{6AF41272-5265-4F81-B517-3D202119F0EE}" srcOrd="1" destOrd="0" presId="urn:microsoft.com/office/officeart/2005/8/layout/hierarchy2"/>
    <dgm:cxn modelId="{66B905DC-7011-4592-A374-515B21A0BC50}" type="presOf" srcId="{C8ECAF84-303B-45A5-ADCF-3A7CF7D81683}" destId="{F21E3461-C4D9-40BD-B8A2-A7740B7385EC}" srcOrd="0" destOrd="0" presId="urn:microsoft.com/office/officeart/2005/8/layout/hierarchy2"/>
    <dgm:cxn modelId="{4F483ADC-E366-41B1-AD5E-8EF68F0CCA1C}" srcId="{5FE5BD2B-6A8B-4E3F-8AC3-838E802BD92B}" destId="{7F93483F-C0B3-4806-866A-8746E71E8CBC}" srcOrd="1" destOrd="0" parTransId="{C1ACF8EE-1D64-4F16-81EB-2D9D510D19F9}" sibTransId="{9CB63B63-2130-4890-B1B2-07A3DEE9A822}"/>
    <dgm:cxn modelId="{27BC60E7-0C5B-4908-8483-A657441C2F6B}" type="presParOf" srcId="{6870D546-F876-40A5-A648-6F0104B3336B}" destId="{5284054A-73EB-4611-A4AD-81A8D2DE6FE5}" srcOrd="0" destOrd="0" presId="urn:microsoft.com/office/officeart/2005/8/layout/hierarchy2"/>
    <dgm:cxn modelId="{6DF47A49-6338-4C24-A2BD-776A4C2344AD}" type="presParOf" srcId="{5284054A-73EB-4611-A4AD-81A8D2DE6FE5}" destId="{5219E4C0-5873-4714-8C35-76CF751A8558}" srcOrd="0" destOrd="0" presId="urn:microsoft.com/office/officeart/2005/8/layout/hierarchy2"/>
    <dgm:cxn modelId="{99113EBB-A4F1-47E4-8A70-5662679F005B}" type="presParOf" srcId="{5284054A-73EB-4611-A4AD-81A8D2DE6FE5}" destId="{A6D1A075-668D-49FD-8C8C-41D6A86F1F3F}" srcOrd="1" destOrd="0" presId="urn:microsoft.com/office/officeart/2005/8/layout/hierarchy2"/>
    <dgm:cxn modelId="{AB5446F8-9C47-4D6E-9035-9B28DA1481A1}" type="presParOf" srcId="{A6D1A075-668D-49FD-8C8C-41D6A86F1F3F}" destId="{F21E3461-C4D9-40BD-B8A2-A7740B7385EC}" srcOrd="0" destOrd="0" presId="urn:microsoft.com/office/officeart/2005/8/layout/hierarchy2"/>
    <dgm:cxn modelId="{BCBB4941-C272-4F93-8650-24578A6345D8}" type="presParOf" srcId="{F21E3461-C4D9-40BD-B8A2-A7740B7385EC}" destId="{0CB812CE-63C6-4418-9EE5-9B64BAA75B24}" srcOrd="0" destOrd="0" presId="urn:microsoft.com/office/officeart/2005/8/layout/hierarchy2"/>
    <dgm:cxn modelId="{0E4CF088-94BD-4E1F-B2E4-4C11527AF44F}" type="presParOf" srcId="{A6D1A075-668D-49FD-8C8C-41D6A86F1F3F}" destId="{168B07D0-376A-434E-B24E-EB5CAA59B310}" srcOrd="1" destOrd="0" presId="urn:microsoft.com/office/officeart/2005/8/layout/hierarchy2"/>
    <dgm:cxn modelId="{CDC14DE4-822E-4EC8-9A2F-A3FFCBD6EE56}" type="presParOf" srcId="{168B07D0-376A-434E-B24E-EB5CAA59B310}" destId="{FD9C7171-2C85-470D-BC71-56B788C3EDE3}" srcOrd="0" destOrd="0" presId="urn:microsoft.com/office/officeart/2005/8/layout/hierarchy2"/>
    <dgm:cxn modelId="{775763E5-E8F5-431C-8B71-AC73C39A17AC}" type="presParOf" srcId="{168B07D0-376A-434E-B24E-EB5CAA59B310}" destId="{A9E47AB2-5669-4C11-A3B6-08865D81C064}" srcOrd="1" destOrd="0" presId="urn:microsoft.com/office/officeart/2005/8/layout/hierarchy2"/>
    <dgm:cxn modelId="{A13406B3-299F-42BF-AB42-40449343E40B}" type="presParOf" srcId="{A6D1A075-668D-49FD-8C8C-41D6A86F1F3F}" destId="{E34D7F68-D33C-4A51-AB77-B50D5DAF68C6}" srcOrd="2" destOrd="0" presId="urn:microsoft.com/office/officeart/2005/8/layout/hierarchy2"/>
    <dgm:cxn modelId="{50FBF87D-E78E-444E-8CEF-EC80C8A5337A}" type="presParOf" srcId="{E34D7F68-D33C-4A51-AB77-B50D5DAF68C6}" destId="{85F4B8D9-221E-45A5-9328-4715E5A80498}" srcOrd="0" destOrd="0" presId="urn:microsoft.com/office/officeart/2005/8/layout/hierarchy2"/>
    <dgm:cxn modelId="{6505E987-21FF-4C1C-8AA3-72D0652B0D50}" type="presParOf" srcId="{A6D1A075-668D-49FD-8C8C-41D6A86F1F3F}" destId="{DAD49101-CCB9-4222-891A-C97BECAE209C}" srcOrd="3" destOrd="0" presId="urn:microsoft.com/office/officeart/2005/8/layout/hierarchy2"/>
    <dgm:cxn modelId="{3809DBDE-6746-4AF6-90B3-8DC60016F04B}" type="presParOf" srcId="{DAD49101-CCB9-4222-891A-C97BECAE209C}" destId="{536A187A-F465-4E28-8D62-3E7366F056DD}" srcOrd="0" destOrd="0" presId="urn:microsoft.com/office/officeart/2005/8/layout/hierarchy2"/>
    <dgm:cxn modelId="{3E8D545E-3D1A-4B71-8B86-D5923219158C}" type="presParOf" srcId="{DAD49101-CCB9-4222-891A-C97BECAE209C}" destId="{5F882EE6-7B1C-41E6-8ED0-E61BBB8884B0}" srcOrd="1" destOrd="0" presId="urn:microsoft.com/office/officeart/2005/8/layout/hierarchy2"/>
    <dgm:cxn modelId="{ADC92325-2CB3-47D5-804C-C6BC9C0EB9C3}" type="presParOf" srcId="{A6D1A075-668D-49FD-8C8C-41D6A86F1F3F}" destId="{4ECC85B0-E3B0-430A-B8C9-11A005A6B89A}" srcOrd="4" destOrd="0" presId="urn:microsoft.com/office/officeart/2005/8/layout/hierarchy2"/>
    <dgm:cxn modelId="{5024E1F2-D392-466F-AA69-FCDA849FF01F}" type="presParOf" srcId="{4ECC85B0-E3B0-430A-B8C9-11A005A6B89A}" destId="{6AF41272-5265-4F81-B517-3D202119F0EE}" srcOrd="0" destOrd="0" presId="urn:microsoft.com/office/officeart/2005/8/layout/hierarchy2"/>
    <dgm:cxn modelId="{5DF3C043-842A-4E6D-A66A-62F497064481}" type="presParOf" srcId="{A6D1A075-668D-49FD-8C8C-41D6A86F1F3F}" destId="{D594FCF3-583C-44E9-BDBE-12E46DBFFEE2}" srcOrd="5" destOrd="0" presId="urn:microsoft.com/office/officeart/2005/8/layout/hierarchy2"/>
    <dgm:cxn modelId="{22FC2236-99B7-49E0-9E08-8EE4E3C3ED56}" type="presParOf" srcId="{D594FCF3-583C-44E9-BDBE-12E46DBFFEE2}" destId="{A448C8C9-1D0F-4123-A139-5B2D4B46CE65}" srcOrd="0" destOrd="0" presId="urn:microsoft.com/office/officeart/2005/8/layout/hierarchy2"/>
    <dgm:cxn modelId="{174E6E86-E52D-41A2-B3B5-8B24C953C35D}" type="presParOf" srcId="{D594FCF3-583C-44E9-BDBE-12E46DBFFEE2}" destId="{F4F4C4C5-F552-4885-A21C-640100BD2CC4}" srcOrd="1" destOrd="0" presId="urn:microsoft.com/office/officeart/2005/8/layout/hierarchy2"/>
    <dgm:cxn modelId="{FABAF4A1-75D8-4B9B-B5AD-689E333B291F}" type="presParOf" srcId="{6870D546-F876-40A5-A648-6F0104B3336B}" destId="{01F2D246-A598-4B1D-BF6C-28EB567E6575}" srcOrd="1" destOrd="0" presId="urn:microsoft.com/office/officeart/2005/8/layout/hierarchy2"/>
    <dgm:cxn modelId="{E2500679-5157-474E-B841-B316020AB09A}" type="presParOf" srcId="{01F2D246-A598-4B1D-BF6C-28EB567E6575}" destId="{D2F77288-EF1D-4C41-92F6-C45EBA1CE5BB}" srcOrd="0" destOrd="0" presId="urn:microsoft.com/office/officeart/2005/8/layout/hierarchy2"/>
    <dgm:cxn modelId="{F5AB54A4-EC83-4C0D-ABBB-80896CE3A221}" type="presParOf" srcId="{01F2D246-A598-4B1D-BF6C-28EB567E6575}" destId="{2D5290C0-6F2B-4723-BF68-F4ACC9A2AAC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94BD8D-7DAB-45FE-A08E-C248144EB26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1220290-C217-4380-8442-702F12899D63}">
      <dgm:prSet/>
      <dgm:spPr/>
      <dgm:t>
        <a:bodyPr/>
        <a:lstStyle/>
        <a:p>
          <a:r>
            <a:rPr lang="en-US" dirty="0">
              <a:latin typeface="Montserrat" panose="00000500000000000000" pitchFamily="2" charset="0"/>
            </a:rPr>
            <a:t>PDPDCS staff must notify the Department’s Education Security Operation Center (EDSOC), document the incident, and expunge the file or email from the servers</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A0CEA5FD-351B-41B1-B797-7CD6A0C95986}" type="parTrans" cxnId="{D2D84541-B5F5-422E-98A8-8F3E4A8E74BC}">
      <dgm:prSet/>
      <dgm:spPr/>
      <dgm:t>
        <a:bodyPr/>
        <a:lstStyle/>
        <a:p>
          <a:endParaRPr lang="en-US"/>
        </a:p>
      </dgm:t>
    </dgm:pt>
    <dgm:pt modelId="{2EB04EE3-20B0-40A3-9617-AF15D685A004}" type="sibTrans" cxnId="{D2D84541-B5F5-422E-98A8-8F3E4A8E74BC}">
      <dgm:prSet/>
      <dgm:spPr/>
      <dgm:t>
        <a:bodyPr/>
        <a:lstStyle/>
        <a:p>
          <a:endParaRPr lang="en-US"/>
        </a:p>
      </dgm:t>
    </dgm:pt>
    <dgm:pt modelId="{B1D99D68-78A0-4027-9668-2D63F4DDB96F}">
      <dgm:prSet/>
      <dgm:spPr/>
      <dgm:t>
        <a:bodyPr/>
        <a:lstStyle/>
        <a:p>
          <a:r>
            <a:rPr lang="en-US" dirty="0">
              <a:latin typeface="Montserrat" panose="00000500000000000000" pitchFamily="2" charset="0"/>
            </a:rPr>
            <a:t>Additional interviews, investigations, and mitigation strategies may be necessary</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4BD682BE-8B92-482B-B04A-A163561801D1}" type="parTrans" cxnId="{3595F292-EE47-4804-9D4B-51D0C595D641}">
      <dgm:prSet/>
      <dgm:spPr/>
      <dgm:t>
        <a:bodyPr/>
        <a:lstStyle/>
        <a:p>
          <a:endParaRPr lang="en-US"/>
        </a:p>
      </dgm:t>
    </dgm:pt>
    <dgm:pt modelId="{341C5B77-6B34-4CED-B837-055056571D52}" type="sibTrans" cxnId="{3595F292-EE47-4804-9D4B-51D0C595D641}">
      <dgm:prSet/>
      <dgm:spPr/>
      <dgm:t>
        <a:bodyPr/>
        <a:lstStyle/>
        <a:p>
          <a:endParaRPr lang="en-US"/>
        </a:p>
      </dgm:t>
    </dgm:pt>
    <dgm:pt modelId="{6F35AEFE-55B5-4DBF-8F40-6139BC76528B}">
      <dgm:prSet/>
      <dgm:spPr/>
      <dgm:t>
        <a:bodyPr/>
        <a:lstStyle/>
        <a:p>
          <a:r>
            <a:rPr lang="en-US" dirty="0">
              <a:latin typeface="Montserrat" panose="00000500000000000000" pitchFamily="2" charset="0"/>
            </a:rPr>
            <a:t>PDPDCS Staff must review all other scholar records and documentation associated with the grantee</a:t>
          </a:r>
        </a:p>
      </dgm:t>
      <dgm:extLst>
        <a:ext uri="{E40237B7-FDA0-4F09-8148-C483321AD2D9}">
          <dgm14:cNvPr xmlns:dgm14="http://schemas.microsoft.com/office/drawing/2010/diagram" id="0" name=""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
      </dgm:extLst>
    </dgm:pt>
    <dgm:pt modelId="{696208EC-B357-46AF-9D6C-AB1CB5685EB3}" type="parTrans" cxnId="{CBC7E9BA-4FFA-4E87-A8B7-30815542DA7F}">
      <dgm:prSet/>
      <dgm:spPr/>
      <dgm:t>
        <a:bodyPr/>
        <a:lstStyle/>
        <a:p>
          <a:endParaRPr lang="en-US"/>
        </a:p>
      </dgm:t>
    </dgm:pt>
    <dgm:pt modelId="{E006E4D4-CF19-4932-9833-69933B936DDD}" type="sibTrans" cxnId="{CBC7E9BA-4FFA-4E87-A8B7-30815542DA7F}">
      <dgm:prSet/>
      <dgm:spPr/>
      <dgm:t>
        <a:bodyPr/>
        <a:lstStyle/>
        <a:p>
          <a:endParaRPr lang="en-US"/>
        </a:p>
      </dgm:t>
    </dgm:pt>
    <dgm:pt modelId="{C91B8AEB-62D1-4E34-87EB-2C6DA021DE6D}" type="pres">
      <dgm:prSet presAssocID="{C494BD8D-7DAB-45FE-A08E-C248144EB261}" presName="linear" presStyleCnt="0">
        <dgm:presLayoutVars>
          <dgm:animLvl val="lvl"/>
          <dgm:resizeHandles val="exact"/>
        </dgm:presLayoutVars>
      </dgm:prSet>
      <dgm:spPr/>
    </dgm:pt>
    <dgm:pt modelId="{92167E99-D365-4EDA-8E4F-F43A861C5C42}" type="pres">
      <dgm:prSet presAssocID="{C1220290-C217-4380-8442-702F12899D63}" presName="parentText" presStyleLbl="node1" presStyleIdx="0" presStyleCnt="3">
        <dgm:presLayoutVars>
          <dgm:chMax val="0"/>
          <dgm:bulletEnabled val="1"/>
        </dgm:presLayoutVars>
      </dgm:prSet>
      <dgm:spPr/>
    </dgm:pt>
    <dgm:pt modelId="{BDE1173A-63AA-4AAC-A21A-D7BB70EA027E}" type="pres">
      <dgm:prSet presAssocID="{2EB04EE3-20B0-40A3-9617-AF15D685A004}" presName="spacer" presStyleCnt="0"/>
      <dgm:spPr/>
    </dgm:pt>
    <dgm:pt modelId="{62C986B0-C37D-409F-AC6B-0E9AE0812E7A}" type="pres">
      <dgm:prSet presAssocID="{B1D99D68-78A0-4027-9668-2D63F4DDB96F}" presName="parentText" presStyleLbl="node1" presStyleIdx="1" presStyleCnt="3">
        <dgm:presLayoutVars>
          <dgm:chMax val="0"/>
          <dgm:bulletEnabled val="1"/>
        </dgm:presLayoutVars>
      </dgm:prSet>
      <dgm:spPr/>
    </dgm:pt>
    <dgm:pt modelId="{44A974B7-6C3D-41AB-9870-28A92BA1F538}" type="pres">
      <dgm:prSet presAssocID="{341C5B77-6B34-4CED-B837-055056571D52}" presName="spacer" presStyleCnt="0"/>
      <dgm:spPr/>
    </dgm:pt>
    <dgm:pt modelId="{C4CD57F3-5872-4383-AE23-978BCC228097}" type="pres">
      <dgm:prSet presAssocID="{6F35AEFE-55B5-4DBF-8F40-6139BC76528B}" presName="parentText" presStyleLbl="node1" presStyleIdx="2" presStyleCnt="3">
        <dgm:presLayoutVars>
          <dgm:chMax val="0"/>
          <dgm:bulletEnabled val="1"/>
        </dgm:presLayoutVars>
      </dgm:prSet>
      <dgm:spPr/>
    </dgm:pt>
  </dgm:ptLst>
  <dgm:cxnLst>
    <dgm:cxn modelId="{8CC00817-91A0-45FE-A1CC-8D708DEBF0C7}" type="presOf" srcId="{6F35AEFE-55B5-4DBF-8F40-6139BC76528B}" destId="{C4CD57F3-5872-4383-AE23-978BCC228097}" srcOrd="0" destOrd="0" presId="urn:microsoft.com/office/officeart/2005/8/layout/vList2"/>
    <dgm:cxn modelId="{D2D84541-B5F5-422E-98A8-8F3E4A8E74BC}" srcId="{C494BD8D-7DAB-45FE-A08E-C248144EB261}" destId="{C1220290-C217-4380-8442-702F12899D63}" srcOrd="0" destOrd="0" parTransId="{A0CEA5FD-351B-41B1-B797-7CD6A0C95986}" sibTransId="{2EB04EE3-20B0-40A3-9617-AF15D685A004}"/>
    <dgm:cxn modelId="{3595F292-EE47-4804-9D4B-51D0C595D641}" srcId="{C494BD8D-7DAB-45FE-A08E-C248144EB261}" destId="{B1D99D68-78A0-4027-9668-2D63F4DDB96F}" srcOrd="1" destOrd="0" parTransId="{4BD682BE-8B92-482B-B04A-A163561801D1}" sibTransId="{341C5B77-6B34-4CED-B837-055056571D52}"/>
    <dgm:cxn modelId="{F49C9499-3574-43C4-B901-875CD78B50ED}" type="presOf" srcId="{C1220290-C217-4380-8442-702F12899D63}" destId="{92167E99-D365-4EDA-8E4F-F43A861C5C42}" srcOrd="0" destOrd="0" presId="urn:microsoft.com/office/officeart/2005/8/layout/vList2"/>
    <dgm:cxn modelId="{CBC7E9BA-4FFA-4E87-A8B7-30815542DA7F}" srcId="{C494BD8D-7DAB-45FE-A08E-C248144EB261}" destId="{6F35AEFE-55B5-4DBF-8F40-6139BC76528B}" srcOrd="2" destOrd="0" parTransId="{696208EC-B357-46AF-9D6C-AB1CB5685EB3}" sibTransId="{E006E4D4-CF19-4932-9833-69933B936DDD}"/>
    <dgm:cxn modelId="{E93049E3-1456-4591-BE6C-0872ABC33235}" type="presOf" srcId="{C494BD8D-7DAB-45FE-A08E-C248144EB261}" destId="{C91B8AEB-62D1-4E34-87EB-2C6DA021DE6D}" srcOrd="0" destOrd="0" presId="urn:microsoft.com/office/officeart/2005/8/layout/vList2"/>
    <dgm:cxn modelId="{ECB9EBEE-B5BD-4B8B-B9F2-9C492D681A28}" type="presOf" srcId="{B1D99D68-78A0-4027-9668-2D63F4DDB96F}" destId="{62C986B0-C37D-409F-AC6B-0E9AE0812E7A}" srcOrd="0" destOrd="0" presId="urn:microsoft.com/office/officeart/2005/8/layout/vList2"/>
    <dgm:cxn modelId="{59354DE8-4A64-4DDB-9D02-7F6245BE33B0}" type="presParOf" srcId="{C91B8AEB-62D1-4E34-87EB-2C6DA021DE6D}" destId="{92167E99-D365-4EDA-8E4F-F43A861C5C42}" srcOrd="0" destOrd="0" presId="urn:microsoft.com/office/officeart/2005/8/layout/vList2"/>
    <dgm:cxn modelId="{1A18DFB5-47C2-4E54-9F9A-065BC85CAD52}" type="presParOf" srcId="{C91B8AEB-62D1-4E34-87EB-2C6DA021DE6D}" destId="{BDE1173A-63AA-4AAC-A21A-D7BB70EA027E}" srcOrd="1" destOrd="0" presId="urn:microsoft.com/office/officeart/2005/8/layout/vList2"/>
    <dgm:cxn modelId="{4774EF92-328D-4A1F-B3DF-F05A3593A611}" type="presParOf" srcId="{C91B8AEB-62D1-4E34-87EB-2C6DA021DE6D}" destId="{62C986B0-C37D-409F-AC6B-0E9AE0812E7A}" srcOrd="2" destOrd="0" presId="urn:microsoft.com/office/officeart/2005/8/layout/vList2"/>
    <dgm:cxn modelId="{E4A2F6E5-AAD1-41CE-B701-3F4F73464F59}" type="presParOf" srcId="{C91B8AEB-62D1-4E34-87EB-2C6DA021DE6D}" destId="{44A974B7-6C3D-41AB-9870-28A92BA1F538}" srcOrd="3" destOrd="0" presId="urn:microsoft.com/office/officeart/2005/8/layout/vList2"/>
    <dgm:cxn modelId="{8905AABB-712B-4DFC-B7C5-62B3DCC23A36}" type="presParOf" srcId="{C91B8AEB-62D1-4E34-87EB-2C6DA021DE6D}" destId="{C4CD57F3-5872-4383-AE23-978BCC2280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957448-F941-4E1B-8AAF-63C723C160A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7706CF0-276C-4680-B44A-41F4515E60A0}">
      <dgm:prSet/>
      <dgm:spPr/>
      <dgm:t>
        <a:bodyPr/>
        <a:lstStyle/>
        <a:p>
          <a:pPr>
            <a:lnSpc>
              <a:spcPct val="100000"/>
            </a:lnSpc>
          </a:pPr>
          <a:r>
            <a:rPr lang="en-US" dirty="0">
              <a:latin typeface="Montserrat" panose="00000500000000000000" pitchFamily="2" charset="0"/>
            </a:rPr>
            <a:t>Always encrypt files being sent by email, including to the PDPDCS Help Desk.</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139FFC95-4C71-472B-95A0-7B4488EAD067}" type="parTrans" cxnId="{E9816199-D37B-4357-8C5A-58B59F08C2A3}">
      <dgm:prSet/>
      <dgm:spPr/>
      <dgm:t>
        <a:bodyPr/>
        <a:lstStyle/>
        <a:p>
          <a:endParaRPr lang="en-US"/>
        </a:p>
      </dgm:t>
    </dgm:pt>
    <dgm:pt modelId="{74DEDE3E-7B3D-49BD-AA8E-17388C2A71C1}" type="sibTrans" cxnId="{E9816199-D37B-4357-8C5A-58B59F08C2A3}">
      <dgm:prSet/>
      <dgm:spPr/>
      <dgm:t>
        <a:bodyPr/>
        <a:lstStyle/>
        <a:p>
          <a:endParaRPr lang="en-US"/>
        </a:p>
      </dgm:t>
    </dgm:pt>
    <dgm:pt modelId="{180B8A1C-9F01-404B-B407-E11780859976}">
      <dgm:prSet/>
      <dgm:spPr/>
      <dgm:t>
        <a:bodyPr/>
        <a:lstStyle/>
        <a:p>
          <a:pPr>
            <a:lnSpc>
              <a:spcPct val="100000"/>
            </a:lnSpc>
          </a:pPr>
          <a:r>
            <a:rPr lang="en-US" dirty="0">
              <a:latin typeface="Montserrat" panose="00000500000000000000" pitchFamily="2" charset="0"/>
            </a:rPr>
            <a:t>Use the digital Pre-Scholarship Agreements and Exit Certifications to avoid uploading a document to the wrong scholar record. </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7EDF674A-315F-491E-BD4E-A85B0457A49A}" type="parTrans" cxnId="{F2AA1BF7-DA89-45A0-9C16-40A2E9C450CF}">
      <dgm:prSet/>
      <dgm:spPr/>
      <dgm:t>
        <a:bodyPr/>
        <a:lstStyle/>
        <a:p>
          <a:endParaRPr lang="en-US"/>
        </a:p>
      </dgm:t>
    </dgm:pt>
    <dgm:pt modelId="{4E50BF1C-6D6A-4A0D-89EC-8C2E8BADD9EF}" type="sibTrans" cxnId="{F2AA1BF7-DA89-45A0-9C16-40A2E9C450CF}">
      <dgm:prSet/>
      <dgm:spPr/>
      <dgm:t>
        <a:bodyPr/>
        <a:lstStyle/>
        <a:p>
          <a:endParaRPr lang="en-US"/>
        </a:p>
      </dgm:t>
    </dgm:pt>
    <dgm:pt modelId="{EDCD4E22-3284-4D92-9B52-04E815BC33A9}">
      <dgm:prSet/>
      <dgm:spPr/>
      <dgm:t>
        <a:bodyPr/>
        <a:lstStyle/>
        <a:p>
          <a:pPr>
            <a:lnSpc>
              <a:spcPct val="100000"/>
            </a:lnSpc>
          </a:pPr>
          <a:r>
            <a:rPr lang="en-US" dirty="0">
              <a:latin typeface="Montserrat" panose="00000500000000000000" pitchFamily="2" charset="0"/>
            </a:rPr>
            <a:t>Implement a file naming convention to track files associated with each scholar’s record: PSA_J_DOE.pdf</a:t>
          </a:r>
          <a:r>
            <a:rPr lang="en-US" dirty="0"/>
            <a:t>.</a:t>
          </a:r>
        </a:p>
      </dgm:t>
      <dgm:extLst>
        <a:ext uri="{E40237B7-FDA0-4F09-8148-C483321AD2D9}">
          <dgm14:cNvPr xmlns:dgm14="http://schemas.microsoft.com/office/drawing/2010/diagram" id="0" name=""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
      </dgm:extLst>
    </dgm:pt>
    <dgm:pt modelId="{D25CCF45-9CD2-4428-A45F-538024B6951A}" type="parTrans" cxnId="{C9DB1ACE-1434-401A-B4EC-16E9FFDA542F}">
      <dgm:prSet/>
      <dgm:spPr/>
      <dgm:t>
        <a:bodyPr/>
        <a:lstStyle/>
        <a:p>
          <a:endParaRPr lang="en-US"/>
        </a:p>
      </dgm:t>
    </dgm:pt>
    <dgm:pt modelId="{9174716C-4BB7-440D-ABAE-E6ADAE9171D2}" type="sibTrans" cxnId="{C9DB1ACE-1434-401A-B4EC-16E9FFDA542F}">
      <dgm:prSet/>
      <dgm:spPr/>
      <dgm:t>
        <a:bodyPr/>
        <a:lstStyle/>
        <a:p>
          <a:endParaRPr lang="en-US"/>
        </a:p>
      </dgm:t>
    </dgm:pt>
    <dgm:pt modelId="{2570E75F-F551-4890-8BB3-170A59A01996}" type="pres">
      <dgm:prSet presAssocID="{73957448-F941-4E1B-8AAF-63C723C160A5}" presName="root" presStyleCnt="0">
        <dgm:presLayoutVars>
          <dgm:dir/>
          <dgm:resizeHandles val="exact"/>
        </dgm:presLayoutVars>
      </dgm:prSet>
      <dgm:spPr/>
    </dgm:pt>
    <dgm:pt modelId="{AD6A4860-2CB9-41AB-8214-304A74B5D086}" type="pres">
      <dgm:prSet presAssocID="{E7706CF0-276C-4680-B44A-41F4515E60A0}" presName="compNode" presStyleCnt="0"/>
      <dgm:spPr/>
    </dgm:pt>
    <dgm:pt modelId="{CE46D280-5858-4254-9055-632B40E45C8C}" type="pres">
      <dgm:prSet presAssocID="{E7706CF0-276C-4680-B44A-41F4515E60A0}" presName="bgRect" presStyleLbl="bgShp" presStyleIdx="0" presStyleCnt="3"/>
      <dgm:spPr/>
    </dgm:pt>
    <dgm:pt modelId="{A6738920-8576-4DCA-9D4B-6F4823BD26C6}" type="pres">
      <dgm:prSet presAssocID="{E7706CF0-276C-4680-B44A-41F4515E60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nvelope"/>
        </a:ext>
      </dgm:extLst>
    </dgm:pt>
    <dgm:pt modelId="{F6A51065-C6A5-4875-9482-22C9C725FAFD}" type="pres">
      <dgm:prSet presAssocID="{E7706CF0-276C-4680-B44A-41F4515E60A0}" presName="spaceRect" presStyleCnt="0"/>
      <dgm:spPr/>
    </dgm:pt>
    <dgm:pt modelId="{93A8808C-BBA3-4FBC-A3FA-9849EFAFE593}" type="pres">
      <dgm:prSet presAssocID="{E7706CF0-276C-4680-B44A-41F4515E60A0}" presName="parTx" presStyleLbl="revTx" presStyleIdx="0" presStyleCnt="3">
        <dgm:presLayoutVars>
          <dgm:chMax val="0"/>
          <dgm:chPref val="0"/>
        </dgm:presLayoutVars>
      </dgm:prSet>
      <dgm:spPr/>
    </dgm:pt>
    <dgm:pt modelId="{497794A1-4266-421A-A291-B207454C4F84}" type="pres">
      <dgm:prSet presAssocID="{74DEDE3E-7B3D-49BD-AA8E-17388C2A71C1}" presName="sibTrans" presStyleCnt="0"/>
      <dgm:spPr/>
    </dgm:pt>
    <dgm:pt modelId="{DF653624-550F-42DD-A103-B86DE9DA7F64}" type="pres">
      <dgm:prSet presAssocID="{180B8A1C-9F01-404B-B407-E11780859976}" presName="compNode" presStyleCnt="0"/>
      <dgm:spPr/>
    </dgm:pt>
    <dgm:pt modelId="{D9A3FC20-A56F-468C-8613-3587575247B5}" type="pres">
      <dgm:prSet presAssocID="{180B8A1C-9F01-404B-B407-E11780859976}" presName="bgRect" presStyleLbl="bgShp" presStyleIdx="1" presStyleCnt="3"/>
      <dgm:spPr/>
    </dgm:pt>
    <dgm:pt modelId="{C315B04A-ED6E-417B-A75C-DB21F246C303}" type="pres">
      <dgm:prSet presAssocID="{180B8A1C-9F01-404B-B407-E117808599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1AC0199D-23ED-42AE-BCEC-23B64614DD4E}" type="pres">
      <dgm:prSet presAssocID="{180B8A1C-9F01-404B-B407-E11780859976}" presName="spaceRect" presStyleCnt="0"/>
      <dgm:spPr/>
    </dgm:pt>
    <dgm:pt modelId="{202FA66C-01F6-46B1-AB2B-8FAE40AA55DB}" type="pres">
      <dgm:prSet presAssocID="{180B8A1C-9F01-404B-B407-E11780859976}" presName="parTx" presStyleLbl="revTx" presStyleIdx="1" presStyleCnt="3">
        <dgm:presLayoutVars>
          <dgm:chMax val="0"/>
          <dgm:chPref val="0"/>
        </dgm:presLayoutVars>
      </dgm:prSet>
      <dgm:spPr/>
    </dgm:pt>
    <dgm:pt modelId="{BDE52D84-B7F0-431A-B7B4-DC9A34CEC985}" type="pres">
      <dgm:prSet presAssocID="{4E50BF1C-6D6A-4A0D-89EC-8C2E8BADD9EF}" presName="sibTrans" presStyleCnt="0"/>
      <dgm:spPr/>
    </dgm:pt>
    <dgm:pt modelId="{651D131D-B048-4624-8B12-917AE873CB56}" type="pres">
      <dgm:prSet presAssocID="{EDCD4E22-3284-4D92-9B52-04E815BC33A9}" presName="compNode" presStyleCnt="0"/>
      <dgm:spPr/>
    </dgm:pt>
    <dgm:pt modelId="{84761C27-2494-47B9-A4A0-5DF21F984084}" type="pres">
      <dgm:prSet presAssocID="{EDCD4E22-3284-4D92-9B52-04E815BC33A9}" presName="bgRect" presStyleLbl="bgShp" presStyleIdx="2" presStyleCnt="3" custLinFactNeighborX="-1802" custLinFactNeighborY="-829"/>
      <dgm:spPr/>
    </dgm:pt>
    <dgm:pt modelId="{CC0C86B8-137B-445A-9FCD-078F1835E0F8}" type="pres">
      <dgm:prSet presAssocID="{EDCD4E22-3284-4D92-9B52-04E815BC33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Folder"/>
        </a:ext>
      </dgm:extLst>
    </dgm:pt>
    <dgm:pt modelId="{CCE38FDB-5C7C-4731-86CA-1E939317381D}" type="pres">
      <dgm:prSet presAssocID="{EDCD4E22-3284-4D92-9B52-04E815BC33A9}" presName="spaceRect" presStyleCnt="0"/>
      <dgm:spPr/>
    </dgm:pt>
    <dgm:pt modelId="{3D66135C-27C1-4842-8EAA-9D2C5C9991BD}" type="pres">
      <dgm:prSet presAssocID="{EDCD4E22-3284-4D92-9B52-04E815BC33A9}" presName="parTx" presStyleLbl="revTx" presStyleIdx="2" presStyleCnt="3">
        <dgm:presLayoutVars>
          <dgm:chMax val="0"/>
          <dgm:chPref val="0"/>
        </dgm:presLayoutVars>
      </dgm:prSet>
      <dgm:spPr/>
    </dgm:pt>
  </dgm:ptLst>
  <dgm:cxnLst>
    <dgm:cxn modelId="{3F7F483D-E41B-4E04-BE38-95C4B7BA0847}" type="presOf" srcId="{EDCD4E22-3284-4D92-9B52-04E815BC33A9}" destId="{3D66135C-27C1-4842-8EAA-9D2C5C9991BD}" srcOrd="0" destOrd="0" presId="urn:microsoft.com/office/officeart/2018/2/layout/IconVerticalSolidList"/>
    <dgm:cxn modelId="{84233C78-E6F4-40FA-A449-041049E2F266}" type="presOf" srcId="{180B8A1C-9F01-404B-B407-E11780859976}" destId="{202FA66C-01F6-46B1-AB2B-8FAE40AA55DB}" srcOrd="0" destOrd="0" presId="urn:microsoft.com/office/officeart/2018/2/layout/IconVerticalSolidList"/>
    <dgm:cxn modelId="{7AA8118A-2264-47C5-A01D-EAF372D5B646}" type="presOf" srcId="{E7706CF0-276C-4680-B44A-41F4515E60A0}" destId="{93A8808C-BBA3-4FBC-A3FA-9849EFAFE593}" srcOrd="0" destOrd="0" presId="urn:microsoft.com/office/officeart/2018/2/layout/IconVerticalSolidList"/>
    <dgm:cxn modelId="{E9816199-D37B-4357-8C5A-58B59F08C2A3}" srcId="{73957448-F941-4E1B-8AAF-63C723C160A5}" destId="{E7706CF0-276C-4680-B44A-41F4515E60A0}" srcOrd="0" destOrd="0" parTransId="{139FFC95-4C71-472B-95A0-7B4488EAD067}" sibTransId="{74DEDE3E-7B3D-49BD-AA8E-17388C2A71C1}"/>
    <dgm:cxn modelId="{C9DB1ACE-1434-401A-B4EC-16E9FFDA542F}" srcId="{73957448-F941-4E1B-8AAF-63C723C160A5}" destId="{EDCD4E22-3284-4D92-9B52-04E815BC33A9}" srcOrd="2" destOrd="0" parTransId="{D25CCF45-9CD2-4428-A45F-538024B6951A}" sibTransId="{9174716C-4BB7-440D-ABAE-E6ADAE9171D2}"/>
    <dgm:cxn modelId="{F2AA1BF7-DA89-45A0-9C16-40A2E9C450CF}" srcId="{73957448-F941-4E1B-8AAF-63C723C160A5}" destId="{180B8A1C-9F01-404B-B407-E11780859976}" srcOrd="1" destOrd="0" parTransId="{7EDF674A-315F-491E-BD4E-A85B0457A49A}" sibTransId="{4E50BF1C-6D6A-4A0D-89EC-8C2E8BADD9EF}"/>
    <dgm:cxn modelId="{D11485F7-0099-4B65-9788-3DB9E647A3A0}" type="presOf" srcId="{73957448-F941-4E1B-8AAF-63C723C160A5}" destId="{2570E75F-F551-4890-8BB3-170A59A01996}" srcOrd="0" destOrd="0" presId="urn:microsoft.com/office/officeart/2018/2/layout/IconVerticalSolidList"/>
    <dgm:cxn modelId="{954F1ECC-F89E-463F-A4D8-412415C27AC4}" type="presParOf" srcId="{2570E75F-F551-4890-8BB3-170A59A01996}" destId="{AD6A4860-2CB9-41AB-8214-304A74B5D086}" srcOrd="0" destOrd="0" presId="urn:microsoft.com/office/officeart/2018/2/layout/IconVerticalSolidList"/>
    <dgm:cxn modelId="{DCFF7300-BC01-46CA-BFE7-026CDA2C8AF8}" type="presParOf" srcId="{AD6A4860-2CB9-41AB-8214-304A74B5D086}" destId="{CE46D280-5858-4254-9055-632B40E45C8C}" srcOrd="0" destOrd="0" presId="urn:microsoft.com/office/officeart/2018/2/layout/IconVerticalSolidList"/>
    <dgm:cxn modelId="{9B55AC3C-A24A-407E-85B6-6644AEB2FB29}" type="presParOf" srcId="{AD6A4860-2CB9-41AB-8214-304A74B5D086}" destId="{A6738920-8576-4DCA-9D4B-6F4823BD26C6}" srcOrd="1" destOrd="0" presId="urn:microsoft.com/office/officeart/2018/2/layout/IconVerticalSolidList"/>
    <dgm:cxn modelId="{145BE6CE-2DFF-4CD0-B43F-A301028E52AF}" type="presParOf" srcId="{AD6A4860-2CB9-41AB-8214-304A74B5D086}" destId="{F6A51065-C6A5-4875-9482-22C9C725FAFD}" srcOrd="2" destOrd="0" presId="urn:microsoft.com/office/officeart/2018/2/layout/IconVerticalSolidList"/>
    <dgm:cxn modelId="{91FE4C41-DE5F-48C6-865A-702CA813D0F0}" type="presParOf" srcId="{AD6A4860-2CB9-41AB-8214-304A74B5D086}" destId="{93A8808C-BBA3-4FBC-A3FA-9849EFAFE593}" srcOrd="3" destOrd="0" presId="urn:microsoft.com/office/officeart/2018/2/layout/IconVerticalSolidList"/>
    <dgm:cxn modelId="{69C9054E-2722-4A2F-A756-BC5237E6E223}" type="presParOf" srcId="{2570E75F-F551-4890-8BB3-170A59A01996}" destId="{497794A1-4266-421A-A291-B207454C4F84}" srcOrd="1" destOrd="0" presId="urn:microsoft.com/office/officeart/2018/2/layout/IconVerticalSolidList"/>
    <dgm:cxn modelId="{96780CB2-88CA-4AFE-BCEF-7205EE1E5940}" type="presParOf" srcId="{2570E75F-F551-4890-8BB3-170A59A01996}" destId="{DF653624-550F-42DD-A103-B86DE9DA7F64}" srcOrd="2" destOrd="0" presId="urn:microsoft.com/office/officeart/2018/2/layout/IconVerticalSolidList"/>
    <dgm:cxn modelId="{D1861745-FD38-4ACB-8BEB-01C0E51621BF}" type="presParOf" srcId="{DF653624-550F-42DD-A103-B86DE9DA7F64}" destId="{D9A3FC20-A56F-468C-8613-3587575247B5}" srcOrd="0" destOrd="0" presId="urn:microsoft.com/office/officeart/2018/2/layout/IconVerticalSolidList"/>
    <dgm:cxn modelId="{30650B28-D8EE-4184-A06C-008204759B53}" type="presParOf" srcId="{DF653624-550F-42DD-A103-B86DE9DA7F64}" destId="{C315B04A-ED6E-417B-A75C-DB21F246C303}" srcOrd="1" destOrd="0" presId="urn:microsoft.com/office/officeart/2018/2/layout/IconVerticalSolidList"/>
    <dgm:cxn modelId="{887173A9-AD62-4AA1-BA1C-AC70FBFB0C5A}" type="presParOf" srcId="{DF653624-550F-42DD-A103-B86DE9DA7F64}" destId="{1AC0199D-23ED-42AE-BCEC-23B64614DD4E}" srcOrd="2" destOrd="0" presId="urn:microsoft.com/office/officeart/2018/2/layout/IconVerticalSolidList"/>
    <dgm:cxn modelId="{B57A24E9-1849-48F8-AFCC-4DB65B11CDB2}" type="presParOf" srcId="{DF653624-550F-42DD-A103-B86DE9DA7F64}" destId="{202FA66C-01F6-46B1-AB2B-8FAE40AA55DB}" srcOrd="3" destOrd="0" presId="urn:microsoft.com/office/officeart/2018/2/layout/IconVerticalSolidList"/>
    <dgm:cxn modelId="{97AE7141-00EC-4235-B91B-C84F2DD39947}" type="presParOf" srcId="{2570E75F-F551-4890-8BB3-170A59A01996}" destId="{BDE52D84-B7F0-431A-B7B4-DC9A34CEC985}" srcOrd="3" destOrd="0" presId="urn:microsoft.com/office/officeart/2018/2/layout/IconVerticalSolidList"/>
    <dgm:cxn modelId="{5E92403D-1D17-48A2-8C99-117659C8E9E2}" type="presParOf" srcId="{2570E75F-F551-4890-8BB3-170A59A01996}" destId="{651D131D-B048-4624-8B12-917AE873CB56}" srcOrd="4" destOrd="0" presId="urn:microsoft.com/office/officeart/2018/2/layout/IconVerticalSolidList"/>
    <dgm:cxn modelId="{4F004CD3-287B-4571-BB2D-062D3E8FA0EE}" type="presParOf" srcId="{651D131D-B048-4624-8B12-917AE873CB56}" destId="{84761C27-2494-47B9-A4A0-5DF21F984084}" srcOrd="0" destOrd="0" presId="urn:microsoft.com/office/officeart/2018/2/layout/IconVerticalSolidList"/>
    <dgm:cxn modelId="{072EABC8-1250-4B4E-8DDB-21FD9927AFAD}" type="presParOf" srcId="{651D131D-B048-4624-8B12-917AE873CB56}" destId="{CC0C86B8-137B-445A-9FCD-078F1835E0F8}" srcOrd="1" destOrd="0" presId="urn:microsoft.com/office/officeart/2018/2/layout/IconVerticalSolidList"/>
    <dgm:cxn modelId="{3B709402-B9B9-4ADB-89E2-7DE156E807AE}" type="presParOf" srcId="{651D131D-B048-4624-8B12-917AE873CB56}" destId="{CCE38FDB-5C7C-4731-86CA-1E939317381D}" srcOrd="2" destOrd="0" presId="urn:microsoft.com/office/officeart/2018/2/layout/IconVerticalSolidList"/>
    <dgm:cxn modelId="{EFEC05BE-2654-454E-A9F0-251C91E539FB}" type="presParOf" srcId="{651D131D-B048-4624-8B12-917AE873CB56}" destId="{3D66135C-27C1-4842-8EAA-9D2C5C9991B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2A3FE-45CE-44BB-90D4-C6F2338E4949}">
      <dsp:nvSpPr>
        <dsp:cNvPr id="0" name=""/>
        <dsp:cNvSpPr/>
      </dsp:nvSpPr>
      <dsp:spPr>
        <a:xfrm>
          <a:off x="181654" y="4"/>
          <a:ext cx="3478702" cy="272378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9B0FA9-FEBE-40A7-B8CC-77AAC2D238CA}">
      <dsp:nvSpPr>
        <dsp:cNvPr id="0" name=""/>
        <dsp:cNvSpPr/>
      </dsp:nvSpPr>
      <dsp:spPr>
        <a:xfrm>
          <a:off x="562852" y="362142"/>
          <a:ext cx="3478702" cy="272378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OSEP requires that scholars are in a pending status for no more than </a:t>
          </a:r>
          <a:r>
            <a:rPr lang="en-US" sz="2400" b="1" kern="1200" dirty="0">
              <a:latin typeface="Montserrat" panose="00000500000000000000" pitchFamily="2" charset="0"/>
            </a:rPr>
            <a:t>30 days.</a:t>
          </a:r>
        </a:p>
      </dsp:txBody>
      <dsp:txXfrm>
        <a:off x="642629" y="441919"/>
        <a:ext cx="3319148" cy="2564233"/>
      </dsp:txXfrm>
    </dsp:sp>
    <dsp:sp modelId="{172EDD9A-4118-4906-937A-9CC8FEA853B4}">
      <dsp:nvSpPr>
        <dsp:cNvPr id="0" name=""/>
        <dsp:cNvSpPr/>
      </dsp:nvSpPr>
      <dsp:spPr>
        <a:xfrm>
          <a:off x="4215670" y="855278"/>
          <a:ext cx="3827475" cy="270043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970FDC-2BB7-4C51-BD5D-73AF247A86C5}">
      <dsp:nvSpPr>
        <dsp:cNvPr id="0" name=""/>
        <dsp:cNvSpPr/>
      </dsp:nvSpPr>
      <dsp:spPr>
        <a:xfrm>
          <a:off x="4596867" y="1217416"/>
          <a:ext cx="3827475" cy="270043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ontserrat" panose="00000500000000000000" pitchFamily="2" charset="0"/>
            </a:rPr>
            <a:t>Help Desk staff will contact you and your Project Officer if your grant has scholars in a pending status at the end of each annual data collection period. </a:t>
          </a:r>
        </a:p>
      </dsp:txBody>
      <dsp:txXfrm>
        <a:off x="4675960" y="1296509"/>
        <a:ext cx="3669289" cy="25422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2362FF-2236-426C-B936-7600F78329B4}">
      <dsp:nvSpPr>
        <dsp:cNvPr id="0" name=""/>
        <dsp:cNvSpPr/>
      </dsp:nvSpPr>
      <dsp:spPr>
        <a:xfrm>
          <a:off x="0" y="122921"/>
          <a:ext cx="8534400" cy="101426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05B97E-A36A-4229-96DA-1047CDC0F13D}">
      <dsp:nvSpPr>
        <dsp:cNvPr id="0" name=""/>
        <dsp:cNvSpPr/>
      </dsp:nvSpPr>
      <dsp:spPr>
        <a:xfrm>
          <a:off x="191355" y="456093"/>
          <a:ext cx="348259" cy="3479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7BD136-F487-4132-9753-2A407F03CC63}">
      <dsp:nvSpPr>
        <dsp:cNvPr id="0" name=""/>
        <dsp:cNvSpPr/>
      </dsp:nvSpPr>
      <dsp:spPr>
        <a:xfrm>
          <a:off x="730971" y="313762"/>
          <a:ext cx="7781288" cy="67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32" tIns="71132" rIns="71132" bIns="71132"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Montserrat" panose="00000500000000000000" pitchFamily="2" charset="0"/>
            </a:rPr>
            <a:t>Enrolled</a:t>
          </a:r>
          <a:r>
            <a:rPr lang="en-US" sz="1800" b="0" i="0" kern="1200" dirty="0">
              <a:latin typeface="Montserrat" panose="00000500000000000000" pitchFamily="2" charset="0"/>
            </a:rPr>
            <a:t>: The scholar is currently enrolled in the funded training program.</a:t>
          </a:r>
          <a:endParaRPr lang="en-US" sz="1800" kern="1200" dirty="0">
            <a:latin typeface="Montserrat" panose="00000500000000000000" pitchFamily="2" charset="0"/>
          </a:endParaRPr>
        </a:p>
      </dsp:txBody>
      <dsp:txXfrm>
        <a:off x="730971" y="313762"/>
        <a:ext cx="7781288" cy="672117"/>
      </dsp:txXfrm>
    </dsp:sp>
    <dsp:sp modelId="{3C670D2D-12B7-47C9-ACBE-5EBCA45A2640}">
      <dsp:nvSpPr>
        <dsp:cNvPr id="0" name=""/>
        <dsp:cNvSpPr/>
      </dsp:nvSpPr>
      <dsp:spPr>
        <a:xfrm>
          <a:off x="0" y="1305213"/>
          <a:ext cx="8534400" cy="923157"/>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E80A71-7A56-4CC3-ABC0-025A3FD27833}">
      <dsp:nvSpPr>
        <dsp:cNvPr id="0" name=""/>
        <dsp:cNvSpPr/>
      </dsp:nvSpPr>
      <dsp:spPr>
        <a:xfrm>
          <a:off x="191355" y="1592832"/>
          <a:ext cx="348259" cy="3479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E8965-BB61-492D-97CB-16922AD6207C}">
      <dsp:nvSpPr>
        <dsp:cNvPr id="0" name=""/>
        <dsp:cNvSpPr/>
      </dsp:nvSpPr>
      <dsp:spPr>
        <a:xfrm>
          <a:off x="730971" y="1428674"/>
          <a:ext cx="7781288" cy="715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32" tIns="71132" rIns="71132" bIns="71132"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Montserrat" panose="00000500000000000000" pitchFamily="2" charset="0"/>
            </a:rPr>
            <a:t>Enrolled, No Longer Receiving OSEP Funding</a:t>
          </a:r>
          <a:r>
            <a:rPr lang="en-US" sz="1800" b="0" i="0" kern="1200" dirty="0">
              <a:latin typeface="Montserrat" panose="00000500000000000000" pitchFamily="2" charset="0"/>
            </a:rPr>
            <a:t>: The scholar is currently enrolled in the funded training program but is no longer receiving OSEP funding.</a:t>
          </a:r>
          <a:endParaRPr lang="en-US" sz="1800" kern="1200" dirty="0">
            <a:latin typeface="Montserrat" panose="00000500000000000000" pitchFamily="2" charset="0"/>
          </a:endParaRPr>
        </a:p>
      </dsp:txBody>
      <dsp:txXfrm>
        <a:off x="730971" y="1428674"/>
        <a:ext cx="7781288" cy="715771"/>
      </dsp:txXfrm>
    </dsp:sp>
    <dsp:sp modelId="{003D7B62-CB83-4F0C-8622-73DE4D73A489}">
      <dsp:nvSpPr>
        <dsp:cNvPr id="0" name=""/>
        <dsp:cNvSpPr/>
      </dsp:nvSpPr>
      <dsp:spPr>
        <a:xfrm>
          <a:off x="0" y="2396400"/>
          <a:ext cx="8534400" cy="954944"/>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0E1256-AAC7-4604-B716-6A82C3181CDC}">
      <dsp:nvSpPr>
        <dsp:cNvPr id="0" name=""/>
        <dsp:cNvSpPr/>
      </dsp:nvSpPr>
      <dsp:spPr>
        <a:xfrm>
          <a:off x="191355" y="2699912"/>
          <a:ext cx="348259" cy="3479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DAF5C-C685-48AD-BB7D-D0E2B9A29DDA}">
      <dsp:nvSpPr>
        <dsp:cNvPr id="0" name=""/>
        <dsp:cNvSpPr/>
      </dsp:nvSpPr>
      <dsp:spPr>
        <a:xfrm>
          <a:off x="730971" y="2557581"/>
          <a:ext cx="7781288" cy="67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32" tIns="71132" rIns="71132" bIns="71132"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Montserrat" panose="00000500000000000000" pitchFamily="2" charset="0"/>
            </a:rPr>
            <a:t>Graduated/Completed</a:t>
          </a:r>
          <a:r>
            <a:rPr lang="en-US" sz="1800" b="0" i="0" kern="1200" dirty="0">
              <a:latin typeface="Montserrat" panose="00000500000000000000" pitchFamily="2" charset="0"/>
            </a:rPr>
            <a:t>: The scholar has completed the funded training program. </a:t>
          </a:r>
          <a:endParaRPr lang="en-US" sz="1800" kern="1200" dirty="0">
            <a:latin typeface="Montserrat" panose="00000500000000000000" pitchFamily="2" charset="0"/>
          </a:endParaRPr>
        </a:p>
      </dsp:txBody>
      <dsp:txXfrm>
        <a:off x="730971" y="2557581"/>
        <a:ext cx="7781288" cy="672117"/>
      </dsp:txXfrm>
    </dsp:sp>
    <dsp:sp modelId="{023F503C-3A49-477B-AA6D-2CC1E5E85CAE}">
      <dsp:nvSpPr>
        <dsp:cNvPr id="0" name=""/>
        <dsp:cNvSpPr/>
      </dsp:nvSpPr>
      <dsp:spPr>
        <a:xfrm>
          <a:off x="0" y="3519374"/>
          <a:ext cx="8534400" cy="923119"/>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02DD8-BBDA-4F35-A6C3-23A6019D810E}">
      <dsp:nvSpPr>
        <dsp:cNvPr id="0" name=""/>
        <dsp:cNvSpPr/>
      </dsp:nvSpPr>
      <dsp:spPr>
        <a:xfrm>
          <a:off x="191355" y="3806974"/>
          <a:ext cx="348259" cy="3479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DEA5E1-7E8A-4ADD-BBB6-DD8C15FBA9FB}">
      <dsp:nvSpPr>
        <dsp:cNvPr id="0" name=""/>
        <dsp:cNvSpPr/>
      </dsp:nvSpPr>
      <dsp:spPr>
        <a:xfrm>
          <a:off x="730971" y="3664643"/>
          <a:ext cx="7781288" cy="672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32" tIns="71132" rIns="71132" bIns="71132" numCol="1" spcCol="1270" anchor="ctr" anchorCtr="0">
          <a:noAutofit/>
        </a:bodyPr>
        <a:lstStyle/>
        <a:p>
          <a:pPr marL="0" lvl="0" indent="0" algn="l" defTabSz="800100">
            <a:lnSpc>
              <a:spcPct val="100000"/>
            </a:lnSpc>
            <a:spcBef>
              <a:spcPct val="0"/>
            </a:spcBef>
            <a:spcAft>
              <a:spcPct val="35000"/>
            </a:spcAft>
            <a:buNone/>
          </a:pPr>
          <a:r>
            <a:rPr lang="en-US" sz="1800" b="1" i="0" kern="1200" dirty="0">
              <a:latin typeface="Montserrat" panose="00000500000000000000" pitchFamily="2" charset="0"/>
            </a:rPr>
            <a:t>Exited without Completion</a:t>
          </a:r>
          <a:r>
            <a:rPr lang="en-US" sz="1800" b="0" i="0" kern="1200" dirty="0">
              <a:latin typeface="Montserrat" panose="00000500000000000000" pitchFamily="2" charset="0"/>
            </a:rPr>
            <a:t>: The scholar has exited the OSEP training program without completing the program. </a:t>
          </a:r>
          <a:endParaRPr lang="en-US" sz="1800" kern="1200" dirty="0">
            <a:latin typeface="Montserrat" panose="00000500000000000000" pitchFamily="2" charset="0"/>
          </a:endParaRPr>
        </a:p>
      </dsp:txBody>
      <dsp:txXfrm>
        <a:off x="730971" y="3664643"/>
        <a:ext cx="7781288" cy="672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9E4C0-5873-4714-8C35-76CF751A8558}">
      <dsp:nvSpPr>
        <dsp:cNvPr id="0" name=""/>
        <dsp:cNvSpPr/>
      </dsp:nvSpPr>
      <dsp:spPr>
        <a:xfrm>
          <a:off x="453646" y="657366"/>
          <a:ext cx="2777430" cy="1388715"/>
        </a:xfrm>
        <a:prstGeom prst="roundRect">
          <a:avLst>
            <a:gd name="adj" fmla="val 10000"/>
          </a:avLst>
        </a:prstGeom>
        <a:solidFill>
          <a:schemeClr val="tx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Project Directors must manage grants to ensure that:</a:t>
          </a:r>
        </a:p>
      </dsp:txBody>
      <dsp:txXfrm>
        <a:off x="494320" y="698040"/>
        <a:ext cx="2696082" cy="1307367"/>
      </dsp:txXfrm>
    </dsp:sp>
    <dsp:sp modelId="{F21E3461-C4D9-40BD-B8A2-A7740B7385EC}">
      <dsp:nvSpPr>
        <dsp:cNvPr id="0" name=""/>
        <dsp:cNvSpPr/>
      </dsp:nvSpPr>
      <dsp:spPr>
        <a:xfrm rot="20387253">
          <a:off x="3172691" y="996914"/>
          <a:ext cx="1896157" cy="54492"/>
        </a:xfrm>
        <a:custGeom>
          <a:avLst/>
          <a:gdLst/>
          <a:ahLst/>
          <a:cxnLst/>
          <a:rect l="0" t="0" r="0" b="0"/>
          <a:pathLst>
            <a:path>
              <a:moveTo>
                <a:pt x="0" y="27246"/>
              </a:moveTo>
              <a:lnTo>
                <a:pt x="1896157"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latin typeface="Montserrat" panose="00000500000000000000" pitchFamily="2" charset="0"/>
          </a:endParaRPr>
        </a:p>
      </dsp:txBody>
      <dsp:txXfrm>
        <a:off x="4073366" y="976756"/>
        <a:ext cx="94807" cy="94807"/>
      </dsp:txXfrm>
    </dsp:sp>
    <dsp:sp modelId="{FD9C7171-2C85-470D-BC71-56B788C3EDE3}">
      <dsp:nvSpPr>
        <dsp:cNvPr id="0" name=""/>
        <dsp:cNvSpPr/>
      </dsp:nvSpPr>
      <dsp:spPr>
        <a:xfrm>
          <a:off x="5010465" y="2239"/>
          <a:ext cx="2777430" cy="1388715"/>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All scholars can </a:t>
          </a:r>
          <a:r>
            <a:rPr lang="en-US" sz="1600" b="1" u="sng" kern="1200" dirty="0">
              <a:latin typeface="Montserrat" panose="00000500000000000000" pitchFamily="2" charset="0"/>
            </a:rPr>
            <a:t>complete</a:t>
          </a:r>
          <a:r>
            <a:rPr lang="en-US" sz="1600" kern="1200" dirty="0">
              <a:latin typeface="Montserrat" panose="00000500000000000000" pitchFamily="2" charset="0"/>
            </a:rPr>
            <a:t> the degree program </a:t>
          </a:r>
          <a:r>
            <a:rPr lang="en-US" sz="1600" b="1" u="sng" kern="1200" dirty="0">
              <a:latin typeface="Montserrat" panose="00000500000000000000" pitchFamily="2" charset="0"/>
            </a:rPr>
            <a:t>before the grant ends</a:t>
          </a:r>
          <a:r>
            <a:rPr lang="en-US" sz="1600" kern="1200" dirty="0">
              <a:latin typeface="Montserrat" panose="00000500000000000000" pitchFamily="2" charset="0"/>
            </a:rPr>
            <a:t>; </a:t>
          </a:r>
        </a:p>
      </dsp:txBody>
      <dsp:txXfrm>
        <a:off x="5051139" y="42913"/>
        <a:ext cx="2696082" cy="1307367"/>
      </dsp:txXfrm>
    </dsp:sp>
    <dsp:sp modelId="{E34D7F68-D33C-4A51-AB77-B50D5DAF68C6}">
      <dsp:nvSpPr>
        <dsp:cNvPr id="0" name=""/>
        <dsp:cNvSpPr/>
      </dsp:nvSpPr>
      <dsp:spPr>
        <a:xfrm rot="1673635">
          <a:off x="3114118" y="1795425"/>
          <a:ext cx="2013303" cy="54492"/>
        </a:xfrm>
        <a:custGeom>
          <a:avLst/>
          <a:gdLst/>
          <a:ahLst/>
          <a:cxnLst/>
          <a:rect l="0" t="0" r="0" b="0"/>
          <a:pathLst>
            <a:path>
              <a:moveTo>
                <a:pt x="0" y="27246"/>
              </a:moveTo>
              <a:lnTo>
                <a:pt x="2013303"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ontserrat" panose="00000500000000000000" pitchFamily="2" charset="0"/>
          </a:endParaRPr>
        </a:p>
      </dsp:txBody>
      <dsp:txXfrm>
        <a:off x="4070438" y="1772339"/>
        <a:ext cx="100665" cy="100665"/>
      </dsp:txXfrm>
    </dsp:sp>
    <dsp:sp modelId="{536A187A-F465-4E28-8D62-3E7366F056DD}">
      <dsp:nvSpPr>
        <dsp:cNvPr id="0" name=""/>
        <dsp:cNvSpPr/>
      </dsp:nvSpPr>
      <dsp:spPr>
        <a:xfrm>
          <a:off x="5010465" y="1599262"/>
          <a:ext cx="2777430" cy="1388715"/>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Scholars are enrolled early (Year 1) with sufficient time, funding, and support to complete the program; and</a:t>
          </a:r>
        </a:p>
      </dsp:txBody>
      <dsp:txXfrm>
        <a:off x="5051139" y="1639936"/>
        <a:ext cx="2696082" cy="1307367"/>
      </dsp:txXfrm>
    </dsp:sp>
    <dsp:sp modelId="{4ECC85B0-E3B0-430A-B8C9-11A005A6B89A}">
      <dsp:nvSpPr>
        <dsp:cNvPr id="0" name=""/>
        <dsp:cNvSpPr/>
      </dsp:nvSpPr>
      <dsp:spPr>
        <a:xfrm rot="3298530">
          <a:off x="2570582" y="2593937"/>
          <a:ext cx="3100376" cy="54492"/>
        </a:xfrm>
        <a:custGeom>
          <a:avLst/>
          <a:gdLst/>
          <a:ahLst/>
          <a:cxnLst/>
          <a:rect l="0" t="0" r="0" b="0"/>
          <a:pathLst>
            <a:path>
              <a:moveTo>
                <a:pt x="0" y="27246"/>
              </a:moveTo>
              <a:lnTo>
                <a:pt x="3100376" y="27246"/>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en-US" sz="1100" kern="1200">
            <a:latin typeface="Montserrat" panose="00000500000000000000" pitchFamily="2" charset="0"/>
          </a:endParaRPr>
        </a:p>
      </dsp:txBody>
      <dsp:txXfrm>
        <a:off x="4043261" y="2543673"/>
        <a:ext cx="155018" cy="155018"/>
      </dsp:txXfrm>
    </dsp:sp>
    <dsp:sp modelId="{A448C8C9-1D0F-4123-A139-5B2D4B46CE65}">
      <dsp:nvSpPr>
        <dsp:cNvPr id="0" name=""/>
        <dsp:cNvSpPr/>
      </dsp:nvSpPr>
      <dsp:spPr>
        <a:xfrm>
          <a:off x="5010465" y="3196284"/>
          <a:ext cx="2777430" cy="1388715"/>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The </a:t>
          </a:r>
          <a:r>
            <a:rPr lang="en-US" sz="1600" b="1" kern="1200" dirty="0">
              <a:latin typeface="Montserrat" panose="00000500000000000000" pitchFamily="2" charset="0"/>
            </a:rPr>
            <a:t>number of scholars </a:t>
          </a:r>
          <a:r>
            <a:rPr lang="en-US" sz="1600" kern="1200" dirty="0">
              <a:latin typeface="Montserrat" panose="00000500000000000000" pitchFamily="2" charset="0"/>
            </a:rPr>
            <a:t>proposed, enrolled, and completed </a:t>
          </a:r>
          <a:r>
            <a:rPr lang="en-US" sz="1600" b="1" kern="1200" dirty="0">
              <a:latin typeface="Montserrat" panose="00000500000000000000" pitchFamily="2" charset="0"/>
            </a:rPr>
            <a:t>meets outlined expectations</a:t>
          </a:r>
          <a:r>
            <a:rPr lang="en-US" sz="1600" kern="1200" dirty="0">
              <a:latin typeface="Montserrat" panose="00000500000000000000" pitchFamily="2" charset="0"/>
            </a:rPr>
            <a:t>. </a:t>
          </a:r>
        </a:p>
      </dsp:txBody>
      <dsp:txXfrm>
        <a:off x="5051139" y="3236958"/>
        <a:ext cx="2696082" cy="1307367"/>
      </dsp:txXfrm>
    </dsp:sp>
    <dsp:sp modelId="{D2F77288-EF1D-4C41-92F6-C45EBA1CE5BB}">
      <dsp:nvSpPr>
        <dsp:cNvPr id="0" name=""/>
        <dsp:cNvSpPr/>
      </dsp:nvSpPr>
      <dsp:spPr>
        <a:xfrm>
          <a:off x="1025268" y="2943830"/>
          <a:ext cx="2777430" cy="1388715"/>
        </a:xfrm>
        <a:prstGeom prst="roundRect">
          <a:avLst>
            <a:gd name="adj" fmla="val 10000"/>
          </a:avLst>
        </a:prstGeom>
        <a:solidFill>
          <a:srgbClr val="294A7C"/>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ontserrat" panose="00000500000000000000" pitchFamily="2" charset="0"/>
            </a:rPr>
            <a:t>Contact your OSEP Project Officer to discuss changes in the number of or completion status of scholars.</a:t>
          </a:r>
        </a:p>
      </dsp:txBody>
      <dsp:txXfrm>
        <a:off x="1065942" y="2984504"/>
        <a:ext cx="2696082" cy="1307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167E99-D365-4EDA-8E4F-F43A861C5C42}">
      <dsp:nvSpPr>
        <dsp:cNvPr id="0" name=""/>
        <dsp:cNvSpPr/>
      </dsp:nvSpPr>
      <dsp:spPr>
        <a:xfrm>
          <a:off x="0" y="246405"/>
          <a:ext cx="8458200" cy="126477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PDPDCS staff must notify the Department’s Education Security Operation Center (EDSOC), document the incident, and expunge the file or email from the servers</a:t>
          </a:r>
        </a:p>
      </dsp:txBody>
      <dsp:txXfrm>
        <a:off x="61741" y="308146"/>
        <a:ext cx="8334718" cy="1141288"/>
      </dsp:txXfrm>
    </dsp:sp>
    <dsp:sp modelId="{62C986B0-C37D-409F-AC6B-0E9AE0812E7A}">
      <dsp:nvSpPr>
        <dsp:cNvPr id="0" name=""/>
        <dsp:cNvSpPr/>
      </dsp:nvSpPr>
      <dsp:spPr>
        <a:xfrm>
          <a:off x="0" y="1577415"/>
          <a:ext cx="8458200" cy="126477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Additional interviews, investigations, and mitigation strategies may be necessary</a:t>
          </a:r>
        </a:p>
      </dsp:txBody>
      <dsp:txXfrm>
        <a:off x="61741" y="1639156"/>
        <a:ext cx="8334718" cy="1141288"/>
      </dsp:txXfrm>
    </dsp:sp>
    <dsp:sp modelId="{C4CD57F3-5872-4383-AE23-978BCC228097}">
      <dsp:nvSpPr>
        <dsp:cNvPr id="0" name=""/>
        <dsp:cNvSpPr/>
      </dsp:nvSpPr>
      <dsp:spPr>
        <a:xfrm>
          <a:off x="0" y="2908425"/>
          <a:ext cx="8458200" cy="126477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latin typeface="Montserrat" panose="00000500000000000000" pitchFamily="2" charset="0"/>
            </a:rPr>
            <a:t>PDPDCS Staff must review all other scholar records and documentation associated with the grantee</a:t>
          </a:r>
        </a:p>
      </dsp:txBody>
      <dsp:txXfrm>
        <a:off x="61741" y="2970166"/>
        <a:ext cx="8334718" cy="11412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6D280-5858-4254-9055-632B40E45C8C}">
      <dsp:nvSpPr>
        <dsp:cNvPr id="0" name=""/>
        <dsp:cNvSpPr/>
      </dsp:nvSpPr>
      <dsp:spPr>
        <a:xfrm>
          <a:off x="0" y="548"/>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38920-8576-4DCA-9D4B-6F4823BD26C6}">
      <dsp:nvSpPr>
        <dsp:cNvPr id="0" name=""/>
        <dsp:cNvSpPr/>
      </dsp:nvSpPr>
      <dsp:spPr>
        <a:xfrm>
          <a:off x="388470" y="289493"/>
          <a:ext cx="706310" cy="706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A8808C-BBA3-4FBC-A3FA-9849EFAFE593}">
      <dsp:nvSpPr>
        <dsp:cNvPr id="0" name=""/>
        <dsp:cNvSpPr/>
      </dsp:nvSpPr>
      <dsp:spPr>
        <a:xfrm>
          <a:off x="1483251" y="548"/>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Always encrypt files being sent by email, including to the PDPDCS Help Desk.</a:t>
          </a:r>
        </a:p>
      </dsp:txBody>
      <dsp:txXfrm>
        <a:off x="1483251" y="548"/>
        <a:ext cx="6974948" cy="1284200"/>
      </dsp:txXfrm>
    </dsp:sp>
    <dsp:sp modelId="{D9A3FC20-A56F-468C-8613-3587575247B5}">
      <dsp:nvSpPr>
        <dsp:cNvPr id="0" name=""/>
        <dsp:cNvSpPr/>
      </dsp:nvSpPr>
      <dsp:spPr>
        <a:xfrm>
          <a:off x="0" y="1605799"/>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15B04A-ED6E-417B-A75C-DB21F246C303}">
      <dsp:nvSpPr>
        <dsp:cNvPr id="0" name=""/>
        <dsp:cNvSpPr/>
      </dsp:nvSpPr>
      <dsp:spPr>
        <a:xfrm>
          <a:off x="388470" y="1894744"/>
          <a:ext cx="706310" cy="706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2FA66C-01F6-46B1-AB2B-8FAE40AA55DB}">
      <dsp:nvSpPr>
        <dsp:cNvPr id="0" name=""/>
        <dsp:cNvSpPr/>
      </dsp:nvSpPr>
      <dsp:spPr>
        <a:xfrm>
          <a:off x="1483251" y="1605799"/>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Use the digital Pre-Scholarship Agreements and Exit Certifications to avoid uploading a document to the wrong scholar record. </a:t>
          </a:r>
        </a:p>
      </dsp:txBody>
      <dsp:txXfrm>
        <a:off x="1483251" y="1605799"/>
        <a:ext cx="6974948" cy="1284200"/>
      </dsp:txXfrm>
    </dsp:sp>
    <dsp:sp modelId="{84761C27-2494-47B9-A4A0-5DF21F984084}">
      <dsp:nvSpPr>
        <dsp:cNvPr id="0" name=""/>
        <dsp:cNvSpPr/>
      </dsp:nvSpPr>
      <dsp:spPr>
        <a:xfrm>
          <a:off x="0" y="3200404"/>
          <a:ext cx="8458200" cy="12842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0C86B8-137B-445A-9FCD-078F1835E0F8}">
      <dsp:nvSpPr>
        <dsp:cNvPr id="0" name=""/>
        <dsp:cNvSpPr/>
      </dsp:nvSpPr>
      <dsp:spPr>
        <a:xfrm>
          <a:off x="388470" y="3499995"/>
          <a:ext cx="706310" cy="706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6135C-27C1-4842-8EAA-9D2C5C9991BD}">
      <dsp:nvSpPr>
        <dsp:cNvPr id="0" name=""/>
        <dsp:cNvSpPr/>
      </dsp:nvSpPr>
      <dsp:spPr>
        <a:xfrm>
          <a:off x="1483251" y="3211050"/>
          <a:ext cx="6974948" cy="128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911" tIns="135911" rIns="135911" bIns="135911" numCol="1" spcCol="1270" anchor="ctr" anchorCtr="0">
          <a:noAutofit/>
        </a:bodyPr>
        <a:lstStyle/>
        <a:p>
          <a:pPr marL="0" lvl="0" indent="0" algn="l" defTabSz="933450">
            <a:lnSpc>
              <a:spcPct val="100000"/>
            </a:lnSpc>
            <a:spcBef>
              <a:spcPct val="0"/>
            </a:spcBef>
            <a:spcAft>
              <a:spcPct val="35000"/>
            </a:spcAft>
            <a:buNone/>
          </a:pPr>
          <a:r>
            <a:rPr lang="en-US" sz="2100" kern="1200" dirty="0">
              <a:latin typeface="Montserrat" panose="00000500000000000000" pitchFamily="2" charset="0"/>
            </a:rPr>
            <a:t>Implement a file naming convention to track files associated with each scholar’s record: PSA_J_DOE.pdf</a:t>
          </a:r>
          <a:r>
            <a:rPr lang="en-US" sz="2100" kern="1200" dirty="0"/>
            <a:t>.</a:t>
          </a:r>
        </a:p>
      </dsp:txBody>
      <dsp:txXfrm>
        <a:off x="1483251" y="3211050"/>
        <a:ext cx="6974948" cy="1284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4820"/>
          </a:xfrm>
          <a:prstGeom prst="rect">
            <a:avLst/>
          </a:prstGeom>
        </p:spPr>
        <p:txBody>
          <a:bodyPr vert="horz" lIns="93900" tIns="46950" rIns="93900" bIns="46950" rtlCol="0"/>
          <a:lstStyle>
            <a:lvl1pPr algn="r">
              <a:defRPr sz="1200"/>
            </a:lvl1pPr>
          </a:lstStyle>
          <a:p>
            <a:fld id="{0F8813D8-8A98-460D-81D4-72C70E4D7405}" type="datetimeFigureOut">
              <a:rPr lang="en-US" smtClean="0"/>
              <a:pPr/>
              <a:t>2/15/2024</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7"/>
            <a:ext cx="3037840" cy="464820"/>
          </a:xfrm>
          <a:prstGeom prst="rect">
            <a:avLst/>
          </a:prstGeom>
        </p:spPr>
        <p:txBody>
          <a:bodyPr vert="horz" lIns="93900" tIns="46950" rIns="93900" bIns="46950" rtlCol="0" anchor="b"/>
          <a:lstStyle>
            <a:lvl1pPr algn="r">
              <a:defRPr sz="1200"/>
            </a:lvl1pPr>
          </a:lstStyle>
          <a:p>
            <a:fld id="{CA0EDE7E-E212-4495-BCA2-5713ED66EEA4}" type="slidenum">
              <a:rPr lang="en-US" smtClean="0"/>
              <a:pPr/>
              <a:t>‹#›</a:t>
            </a:fld>
            <a:endParaRPr lang="en-US" dirty="0"/>
          </a:p>
        </p:txBody>
      </p:sp>
    </p:spTree>
    <p:extLst>
      <p:ext uri="{BB962C8B-B14F-4D97-AF65-F5344CB8AC3E}">
        <p14:creationId xmlns:p14="http://schemas.microsoft.com/office/powerpoint/2010/main" val="2850311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900" tIns="46950" rIns="93900" bIns="46950"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900" tIns="46950" rIns="93900" bIns="46950" rtlCol="0"/>
          <a:lstStyle>
            <a:lvl1pPr algn="r">
              <a:defRPr sz="1200"/>
            </a:lvl1pPr>
          </a:lstStyle>
          <a:p>
            <a:fld id="{A005CAA2-D0F4-4FD7-938B-19F89EC3E682}" type="datetimeFigureOut">
              <a:rPr lang="en-US" smtClean="0"/>
              <a:pPr/>
              <a:t>2/15/2024</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3900" tIns="46950" rIns="93900" bIns="4695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900" tIns="46950" rIns="93900" bIns="4695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900" tIns="46950" rIns="93900" bIns="4695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900" tIns="46950" rIns="93900" bIns="46950" rtlCol="0" anchor="b"/>
          <a:lstStyle>
            <a:lvl1pPr algn="r">
              <a:defRPr sz="1200"/>
            </a:lvl1pPr>
          </a:lstStyle>
          <a:p>
            <a:fld id="{E86AF46F-95C2-4F68-8F66-EE18049CE23B}" type="slidenum">
              <a:rPr lang="en-US" smtClean="0"/>
              <a:pPr/>
              <a:t>‹#›</a:t>
            </a:fld>
            <a:endParaRPr lang="en-US" dirty="0"/>
          </a:p>
        </p:txBody>
      </p:sp>
    </p:spTree>
    <p:extLst>
      <p:ext uri="{BB962C8B-B14F-4D97-AF65-F5344CB8AC3E}">
        <p14:creationId xmlns:p14="http://schemas.microsoft.com/office/powerpoint/2010/main" val="2109611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a:t>
            </a:fld>
            <a:endParaRPr lang="en-US" dirty="0"/>
          </a:p>
        </p:txBody>
      </p:sp>
    </p:spTree>
    <p:extLst>
      <p:ext uri="{BB962C8B-B14F-4D97-AF65-F5344CB8AC3E}">
        <p14:creationId xmlns:p14="http://schemas.microsoft.com/office/powerpoint/2010/main" val="34343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11</a:t>
            </a:fld>
            <a:endParaRPr lang="en-US" dirty="0"/>
          </a:p>
        </p:txBody>
      </p:sp>
    </p:spTree>
    <p:extLst>
      <p:ext uri="{BB962C8B-B14F-4D97-AF65-F5344CB8AC3E}">
        <p14:creationId xmlns:p14="http://schemas.microsoft.com/office/powerpoint/2010/main" val="780599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12</a:t>
            </a:fld>
            <a:endParaRPr lang="en-US" dirty="0"/>
          </a:p>
        </p:txBody>
      </p:sp>
    </p:spTree>
    <p:extLst>
      <p:ext uri="{BB962C8B-B14F-4D97-AF65-F5344CB8AC3E}">
        <p14:creationId xmlns:p14="http://schemas.microsoft.com/office/powerpoint/2010/main" val="3946234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scholars have been entered into the PDPDCS, grantees will need to update scholar records at least annually during the data collection period. This includes updating the funding amounts, full or part time status, and employment during training. If a scholar has exited, then you will also need to sign and complete the Exit Certification. </a:t>
            </a:r>
          </a:p>
        </p:txBody>
      </p:sp>
      <p:sp>
        <p:nvSpPr>
          <p:cNvPr id="4" name="Slide Number Placeholder 3"/>
          <p:cNvSpPr>
            <a:spLocks noGrp="1"/>
          </p:cNvSpPr>
          <p:nvPr>
            <p:ph type="sldNum" sz="quarter" idx="5"/>
          </p:nvPr>
        </p:nvSpPr>
        <p:spPr/>
        <p:txBody>
          <a:bodyPr/>
          <a:lstStyle/>
          <a:p>
            <a:fld id="{E86AF46F-95C2-4F68-8F66-EE18049CE23B}" type="slidenum">
              <a:rPr lang="en-US" smtClean="0"/>
              <a:pPr/>
              <a:t>13</a:t>
            </a:fld>
            <a:endParaRPr lang="en-US" dirty="0"/>
          </a:p>
        </p:txBody>
      </p:sp>
    </p:spTree>
    <p:extLst>
      <p:ext uri="{BB962C8B-B14F-4D97-AF65-F5344CB8AC3E}">
        <p14:creationId xmlns:p14="http://schemas.microsoft.com/office/powerpoint/2010/main" val="2751092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ltLang="en-US" sz="1200" dirty="0"/>
              <a:t>I want to emphasize a few points about the digital Exit Certification process. First, please make sure all information in the scholar record is accurate BEFORE beginning to prepare the digital EC, especially the date the scholar completed one academic year of training. Once you start the digital EC process, you will not be able to make edits to the record without assistance from the Help Desk. </a:t>
            </a:r>
          </a:p>
          <a:p>
            <a:endParaRPr lang="en-US" altLang="en-US" sz="1200" dirty="0"/>
          </a:p>
          <a:p>
            <a:r>
              <a:rPr lang="en-US" altLang="en-US" sz="1200" dirty="0"/>
              <a:t>Second, when exiting a scholar using the digital Exit Certification, there are </a:t>
            </a:r>
            <a:r>
              <a:rPr lang="en-US" altLang="en-US" sz="1200" b="1" dirty="0"/>
              <a:t>two</a:t>
            </a:r>
            <a:r>
              <a:rPr lang="en-US" altLang="en-US" sz="1200" dirty="0"/>
              <a:t> steps to keep in mind. Grantees must first fill out the agreement and ensure it is signed and finalized by both the PD and scholar. </a:t>
            </a:r>
            <a:r>
              <a:rPr lang="en-US" altLang="en-US" sz="1200" b="1" dirty="0"/>
              <a:t>THEN</a:t>
            </a:r>
            <a:r>
              <a:rPr lang="en-US" altLang="en-US" sz="1200" dirty="0"/>
              <a:t> the grantee can officially exit the scholar by completing the rest of the scholar record in the PDPDCS and submitting it. </a:t>
            </a:r>
          </a:p>
          <a:p>
            <a:endParaRPr lang="en-US" altLang="en-US" sz="1200" dirty="0"/>
          </a:p>
          <a:p>
            <a:r>
              <a:rPr lang="en-US" altLang="en-US" sz="1200" dirty="0"/>
              <a:t>Grantees are responsible for ensuring scholars sign either the digital or PDF version of the Exit Certification.</a:t>
            </a:r>
          </a:p>
          <a:p>
            <a:pPr marL="0" indent="0" rtl="0" fontAlgn="base">
              <a:spcBef>
                <a:spcPts val="0"/>
              </a:spcBef>
              <a:spcAft>
                <a:spcPts val="800"/>
              </a:spcAft>
              <a:buFont typeface="Arial" panose="020B0604020202020204" pitchFamily="34" charset="0"/>
              <a:buNone/>
            </a:pPr>
            <a:endParaRPr lang="en-US" sz="1200" b="0" i="0" u="none" strike="noStrike" dirty="0">
              <a:solidFill>
                <a:srgbClr val="000000"/>
              </a:solidFill>
              <a:effectLst/>
              <a:latin typeface="Calibri" panose="020F0502020204030204" pitchFamily="34" charset="0"/>
            </a:endParaRPr>
          </a:p>
          <a:p>
            <a:pPr marL="285750" indent="-285750" rtl="0" fontAlgn="base">
              <a:spcBef>
                <a:spcPts val="0"/>
              </a:spcBef>
              <a:spcAft>
                <a:spcPts val="800"/>
              </a:spcAft>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The scholar will remain in an “Enrolled” status until the digital EC has been signed and finalized and the grantee completes all remaining exit information data fields. </a:t>
            </a:r>
          </a:p>
          <a:p>
            <a:pPr marL="0" indent="0" rtl="0" fontAlgn="base">
              <a:spcBef>
                <a:spcPts val="0"/>
              </a:spcBef>
              <a:spcAft>
                <a:spcPts val="800"/>
              </a:spcAft>
              <a:buFont typeface="Arial" panose="020B0604020202020204" pitchFamily="34" charset="0"/>
              <a:buNone/>
            </a:pPr>
            <a:endParaRPr lang="en-US" sz="1200" b="0" i="0" u="none" strike="noStrike" dirty="0">
              <a:solidFill>
                <a:srgbClr val="000000"/>
              </a:solidFill>
              <a:effectLst/>
              <a:latin typeface="Calibri" panose="020F0502020204030204" pitchFamily="34" charset="0"/>
            </a:endParaRPr>
          </a:p>
          <a:p>
            <a:pPr marL="285750" indent="-285750" rtl="0" fontAlgn="base">
              <a:spcBef>
                <a:spcPts val="0"/>
              </a:spcBef>
              <a:spcAft>
                <a:spcPts val="800"/>
              </a:spcAft>
              <a:buFont typeface="Arial" panose="020B0604020202020204" pitchFamily="34" charset="0"/>
              <a:buChar char="•"/>
            </a:pPr>
            <a:r>
              <a:rPr lang="en-US" sz="1200" dirty="0"/>
              <a:t>Again, PDs </a:t>
            </a:r>
            <a:r>
              <a:rPr lang="en-US" sz="1200" b="1" dirty="0"/>
              <a:t>and </a:t>
            </a:r>
            <a:r>
              <a:rPr lang="en-US" sz="1200" b="0" dirty="0"/>
              <a:t>secondary users can initiate the digital PSA, but </a:t>
            </a:r>
            <a:r>
              <a:rPr lang="en-US" sz="1200" b="1" dirty="0"/>
              <a:t>only </a:t>
            </a:r>
            <a:r>
              <a:rPr lang="en-US" sz="1200" b="0" dirty="0"/>
              <a:t>the project director can sign the final agreement.</a:t>
            </a:r>
          </a:p>
          <a:p>
            <a:pPr marL="0" indent="0" rtl="0" fontAlgn="base">
              <a:spcBef>
                <a:spcPts val="0"/>
              </a:spcBef>
              <a:spcAft>
                <a:spcPts val="800"/>
              </a:spcAft>
              <a:buFont typeface="Arial" panose="020B0604020202020204" pitchFamily="34" charset="0"/>
              <a:buNone/>
            </a:pPr>
            <a:endParaRPr lang="en-US" sz="1200" b="0" dirty="0"/>
          </a:p>
          <a:p>
            <a:pPr marL="285750" marR="0" lvl="0" indent="-285750" algn="l"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the estimated funding amount in the PSA differs from the final funding amount, that is fine. However, the final funding amount in the EC needs to match the funding amount shown in the PDPDCS. </a:t>
            </a:r>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14</a:t>
            </a:fld>
            <a:endParaRPr lang="en-US" dirty="0"/>
          </a:p>
        </p:txBody>
      </p:sp>
    </p:spTree>
    <p:extLst>
      <p:ext uri="{BB962C8B-B14F-4D97-AF65-F5344CB8AC3E}">
        <p14:creationId xmlns:p14="http://schemas.microsoft.com/office/powerpoint/2010/main" val="134912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status of “enrolled, no longer receiving OSEP funding” applies to scholars who may be finishing other academic requirements at the university and have completed or paused the program. This refers to scholars who are not currently receiving any PDP funding but have not yet graduated or completed the training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graduated/completed status refers to scholars who completed the training program and typically have graduated from the university.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If you select the exited without completion status, the PDPDCS will prompt you to include a reason for the scholar’s exit. Possible reasons include transfer to another program, health, poor academic performance, OSEP grant ending, and more. You will need to indicate the date of exit without completion and whether the scholar is expected to enroll in another OSEP grant program in the future. </a:t>
            </a:r>
          </a:p>
        </p:txBody>
      </p:sp>
      <p:sp>
        <p:nvSpPr>
          <p:cNvPr id="4" name="Slide Number Placeholder 3"/>
          <p:cNvSpPr>
            <a:spLocks noGrp="1"/>
          </p:cNvSpPr>
          <p:nvPr>
            <p:ph type="sldNum" sz="quarter" idx="5"/>
          </p:nvPr>
        </p:nvSpPr>
        <p:spPr/>
        <p:txBody>
          <a:bodyPr/>
          <a:lstStyle/>
          <a:p>
            <a:fld id="{E86AF46F-95C2-4F68-8F66-EE18049CE23B}" type="slidenum">
              <a:rPr lang="en-US" smtClean="0"/>
              <a:pPr/>
              <a:t>15</a:t>
            </a:fld>
            <a:endParaRPr lang="en-US" dirty="0"/>
          </a:p>
        </p:txBody>
      </p:sp>
    </p:spTree>
    <p:extLst>
      <p:ext uri="{BB962C8B-B14F-4D97-AF65-F5344CB8AC3E}">
        <p14:creationId xmlns:p14="http://schemas.microsoft.com/office/powerpoint/2010/main" val="3929574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t>Apart from the updates required during the data collection period, grantees’ must also </a:t>
            </a:r>
            <a:r>
              <a:rPr lang="en-US" altLang="en-US" b="1" dirty="0"/>
              <a:t>update scholars’ information within 30 days </a:t>
            </a:r>
            <a:r>
              <a:rPr lang="en-US" altLang="en-US" dirty="0"/>
              <a:t>of a change in a scholar’s status. </a:t>
            </a:r>
          </a:p>
          <a:p>
            <a:endParaRPr lang="en-US" altLang="en-US" dirty="0"/>
          </a:p>
          <a:p>
            <a:r>
              <a:rPr lang="en-US" altLang="en-US" dirty="0"/>
              <a:t>For example, you will need to change the scholar’s status in the PDPDCS within 30 days of that scholar graduating or exiting prior to completing the program. If that 30 days falls within the data collection period, you can make these updates at the same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altLang="en-US" dirty="0"/>
          </a:p>
          <a:p>
            <a:endParaRPr lang="en-US" alt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16</a:t>
            </a:fld>
            <a:endParaRPr lang="en-US" dirty="0"/>
          </a:p>
        </p:txBody>
      </p:sp>
    </p:spTree>
    <p:extLst>
      <p:ext uri="{BB962C8B-B14F-4D97-AF65-F5344CB8AC3E}">
        <p14:creationId xmlns:p14="http://schemas.microsoft.com/office/powerpoint/2010/main" val="3858094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When a scholar graduates or completes the program, grantees will need to indicate which measure of knowledge and skills a scholar fulfilled and whether they passed. Grantee responses to this question are essential in that this data is reported to Congress</a:t>
            </a:r>
            <a:r>
              <a:rPr lang="en-US" sz="1200" dirty="0"/>
              <a:t>.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We will share a full list of the acceptable measures in a new resource after this presentation. Unacceptable measures for this question include entrance exams and individual course exams or grades.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If you do not know which measure scholars are fulfilling upon completing the program, or are unsure if it is an acceptable measure, please contact the Help Desk. It is only under extenuating circumstances that a scholar would not have taken a measure of knowledge and skills.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We recommend that you conduct an exit interview with each scholar to collect this information BEFORE they leave the program.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Grantees are only required to enter one measure of knowledge and skills; however, we encourage you to add more. If you have exited the scholar and then learned about additional measures, please contact the Help Desk to update this information for you.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b="1" dirty="0"/>
          </a:p>
          <a:p>
            <a:pPr eaLnBrk="1" hangingPunct="1">
              <a:spcBef>
                <a:spcPct val="0"/>
              </a:spcBef>
            </a:pPr>
            <a:endParaRPr lang="en-US" altLang="en-US" dirty="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DB8592BD-2677-463F-AE50-4CDD7281C9AC}"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extLst>
      <p:ext uri="{BB962C8B-B14F-4D97-AF65-F5344CB8AC3E}">
        <p14:creationId xmlns:p14="http://schemas.microsoft.com/office/powerpoint/2010/main" val="36143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When OSEP funding ends, at the conclusion of a grant, it is the responsibility of the grantee to “exit” all scholars in PDPDCS. Grantees will “exit” scholars either as graduated/completed or exited without completion for a specific reason. If you choose “exited without completion” because your grant has ended, please select the option “OSEP support terminated due to OSEP grant ending.”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ALL scholars MUST sign an Exit Certification upon exiting the program and grantees MUST exit all scholars before submitting the Final Performance Report. </a:t>
            </a:r>
          </a:p>
          <a:p>
            <a:pPr eaLnBrk="1" hangingPunct="1">
              <a:spcBef>
                <a:spcPct val="0"/>
              </a:spcBef>
            </a:pPr>
            <a:endParaRPr lang="en-US" altLang="en-US" dirty="0"/>
          </a:p>
          <a:p>
            <a:pPr eaLnBrk="1" hangingPunct="1">
              <a:spcBef>
                <a:spcPct val="0"/>
              </a:spcBef>
            </a:pPr>
            <a:r>
              <a:rPr lang="en-US" altLang="en-US" dirty="0"/>
              <a:t>PDPDCS staff will work with grantees and OSEP to assist in making sure all scholars are in an “exited” status at this time. </a:t>
            </a:r>
          </a:p>
          <a:p>
            <a:pPr eaLnBrk="1" hangingPunct="1">
              <a:spcBef>
                <a:spcPct val="0"/>
              </a:spcBef>
            </a:pPr>
            <a:endParaRPr lang="en-US" altLang="en-US" dirty="0"/>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a:t>Please utilize the end-of-grant checklist for grantees to help you understand what is required to begin the process to close-out your grant. This checklist can also be found on the training page.</a:t>
            </a:r>
            <a:endParaRPr lang="en-US" altLang="en-US" dirty="0"/>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Tree>
    <p:extLst>
      <p:ext uri="{BB962C8B-B14F-4D97-AF65-F5344CB8AC3E}">
        <p14:creationId xmlns:p14="http://schemas.microsoft.com/office/powerpoint/2010/main" val="4072512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mn-lt"/>
              </a:rPr>
              <a:t>It is up to the grantee to ensure that scholars are enrolled with enough time, funding, and support to complete the training program within the grant project period. </a:t>
            </a:r>
            <a:r>
              <a:rPr lang="en-US" sz="1200" b="0" i="0" dirty="0">
                <a:solidFill>
                  <a:srgbClr val="222222"/>
                </a:solidFill>
                <a:effectLst/>
                <a:latin typeface="+mn-lt"/>
              </a:rPr>
              <a:t>You need to manage the grant so that all scholars complete the program before the grant ends.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0" i="0" dirty="0">
              <a:solidFill>
                <a:srgbClr val="222222"/>
              </a:solidFill>
              <a:effectLst/>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b="0" i="0" dirty="0">
                <a:solidFill>
                  <a:srgbClr val="222222"/>
                </a:solidFill>
                <a:effectLst/>
                <a:latin typeface="+mn-lt"/>
              </a:rPr>
              <a:t>We want projects to end within the established grant project period. OSEP may consider grantees request for a one-time, no cost extension to allow more time –up to 12 months, no new money– for scholars to complete the preparation program and graduate. We want scholars to “complete” the program and be counted as program completers! </a:t>
            </a:r>
            <a:r>
              <a:rPr lang="en-US" altLang="en-US" sz="1200" dirty="0">
                <a:latin typeface="+mn-lt"/>
              </a:rPr>
              <a:t>Please make sure you are making these timing considerations when recruiting</a:t>
            </a:r>
            <a:r>
              <a:rPr lang="en-US" altLang="en-US" sz="1200">
                <a:latin typeface="+mn-lt"/>
              </a:rPr>
              <a:t>. </a:t>
            </a:r>
            <a:endParaRPr lang="en-US" altLang="en-US" sz="1200" dirty="0">
              <a:latin typeface="+mn-lt"/>
            </a:endParaRPr>
          </a:p>
        </p:txBody>
      </p:sp>
      <p:sp>
        <p:nvSpPr>
          <p:cNvPr id="624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fld id="{47B07719-FD95-431D-9506-BFD40C2FB9F1}"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Tree>
    <p:extLst>
      <p:ext uri="{BB962C8B-B14F-4D97-AF65-F5344CB8AC3E}">
        <p14:creationId xmlns:p14="http://schemas.microsoft.com/office/powerpoint/2010/main" val="139204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US" dirty="0"/>
              <a:t>Make</a:t>
            </a:r>
            <a:r>
              <a:rPr lang="en-US" baseline="0" dirty="0"/>
              <a:t> sure that by the deadline of April 2</a:t>
            </a:r>
            <a:r>
              <a:rPr lang="en-US" baseline="30000" dirty="0"/>
              <a:t>nd</a:t>
            </a:r>
            <a:r>
              <a:rPr lang="en-US" baseline="0" dirty="0"/>
              <a:t>, 2024, you have entered and submitted records for all currently enrolled scholars (meaning scholars who enrolled before April 2</a:t>
            </a:r>
            <a:r>
              <a:rPr lang="en-US" baseline="30000" dirty="0"/>
              <a:t>nd</a:t>
            </a:r>
            <a:r>
              <a:rPr lang="en-US" baseline="0" dirty="0"/>
              <a:t>) AND updated the records for scholars who have graduated or exited prior to completion. </a:t>
            </a:r>
          </a:p>
          <a:p>
            <a:pPr marL="0" indent="0">
              <a:buFont typeface="+mj-lt"/>
              <a:buNone/>
            </a:pPr>
            <a:endParaRPr lang="en-US" baseline="0" dirty="0"/>
          </a:p>
          <a:p>
            <a:pPr marL="0" indent="0">
              <a:buFont typeface="+mj-lt"/>
              <a:buNone/>
            </a:pPr>
            <a:r>
              <a:rPr lang="en-US" dirty="0"/>
              <a:t>Again, if you have scholars that are in a “pending” status or scholars that are “enrolled” or “enrolled, no longer funded” at the end of the data collection period, PDPDCS will notify you and your OSEP project officer. All noncompliant grantees will be reported to OSEP. Project Officers will then contact those project directors to determine what barriers are preventing the grantee from submitting their scholar data as required and in a timely manner. </a:t>
            </a:r>
          </a:p>
          <a:p>
            <a:pPr defTabSz="923544">
              <a:defRPr/>
            </a:pPr>
            <a:endParaRPr lang="en-US" dirty="0"/>
          </a:p>
          <a:p>
            <a:pPr defTabSz="923544">
              <a:defRPr/>
            </a:pPr>
            <a:r>
              <a:rPr lang="en-US" dirty="0"/>
              <a:t>Please remember that the Secretary can consider failure to submit scholar data in a timely fashion in determining your project’s ability to obtain future grants from OSEP or under any other Department program.</a:t>
            </a:r>
          </a:p>
          <a:p>
            <a:pPr defTabSz="923544">
              <a:defRPr/>
            </a:pPr>
            <a:endParaRPr lang="en-US" dirty="0"/>
          </a:p>
          <a:p>
            <a:pPr defTabSz="923544">
              <a:defRPr/>
            </a:pPr>
            <a:r>
              <a:rPr lang="en-US" dirty="0"/>
              <a:t>If you have any questions about submitting data or using the PDPDCS, you can always contact the Help Desk and one of our associates would be happy to help you! </a:t>
            </a:r>
          </a:p>
          <a:p>
            <a:pPr defTabSz="923544">
              <a:defRPr/>
            </a:pPr>
            <a:endParaRPr lang="en-US" dirty="0"/>
          </a:p>
        </p:txBody>
      </p:sp>
      <p:sp>
        <p:nvSpPr>
          <p:cNvPr id="4" name="Slide Number Placeholder 3"/>
          <p:cNvSpPr>
            <a:spLocks noGrp="1"/>
          </p:cNvSpPr>
          <p:nvPr>
            <p:ph type="sldNum" sz="quarter" idx="10"/>
          </p:nvPr>
        </p:nvSpPr>
        <p:spPr/>
        <p:txBody>
          <a:bodyPr/>
          <a:lstStyle/>
          <a:p>
            <a:fld id="{7910D59D-3144-49AC-847D-3F5EC5276F4C}" type="slidenum">
              <a:rPr lang="en-US" smtClean="0"/>
              <a:pPr/>
              <a:t>20</a:t>
            </a:fld>
            <a:endParaRPr lang="en-US" dirty="0"/>
          </a:p>
        </p:txBody>
      </p:sp>
    </p:spTree>
    <p:extLst>
      <p:ext uri="{BB962C8B-B14F-4D97-AF65-F5344CB8AC3E}">
        <p14:creationId xmlns:p14="http://schemas.microsoft.com/office/powerpoint/2010/main" val="1092809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910D59D-3144-49AC-847D-3F5EC5276F4C}" type="slidenum">
              <a:rPr lang="en-US" smtClean="0"/>
              <a:pPr/>
              <a:t>2</a:t>
            </a:fld>
            <a:endParaRPr lang="en-US" dirty="0"/>
          </a:p>
        </p:txBody>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Tree>
    <p:extLst>
      <p:ext uri="{BB962C8B-B14F-4D97-AF65-F5344CB8AC3E}">
        <p14:creationId xmlns:p14="http://schemas.microsoft.com/office/powerpoint/2010/main" val="4015089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9F7AA-AA93-CE1A-C323-75BA7DA12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35AC6-8372-6DCF-B450-8E295C09AF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32E6AC-FECE-2B70-974A-0722D8145E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589E8-C884-2BBB-B251-32617BE67A1A}"/>
              </a:ext>
            </a:extLst>
          </p:cNvPr>
          <p:cNvSpPr>
            <a:spLocks noGrp="1"/>
          </p:cNvSpPr>
          <p:nvPr>
            <p:ph type="sldNum" sz="quarter" idx="5"/>
          </p:nvPr>
        </p:nvSpPr>
        <p:spPr/>
        <p:txBody>
          <a:bodyPr/>
          <a:lstStyle/>
          <a:p>
            <a:fld id="{E86AF46F-95C2-4F68-8F66-EE18049CE23B}" type="slidenum">
              <a:rPr lang="en-US" smtClean="0"/>
              <a:pPr/>
              <a:t>21</a:t>
            </a:fld>
            <a:endParaRPr lang="en-US" dirty="0"/>
          </a:p>
        </p:txBody>
      </p:sp>
    </p:spTree>
    <p:extLst>
      <p:ext uri="{BB962C8B-B14F-4D97-AF65-F5344CB8AC3E}">
        <p14:creationId xmlns:p14="http://schemas.microsoft.com/office/powerpoint/2010/main" val="2319124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22</a:t>
            </a:fld>
            <a:endParaRPr lang="en-US" dirty="0"/>
          </a:p>
        </p:txBody>
      </p:sp>
    </p:spTree>
    <p:extLst>
      <p:ext uri="{BB962C8B-B14F-4D97-AF65-F5344CB8AC3E}">
        <p14:creationId xmlns:p14="http://schemas.microsoft.com/office/powerpoint/2010/main" val="3944551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Scholar agreements and records within the PDPDCS contain significant amounts of scholar’s personally identifiable information (PII). </a:t>
            </a:r>
            <a:r>
              <a:rPr lang="en-US" sz="1200" b="1" u="sng" dirty="0"/>
              <a:t>It is the responsibility of the grantees to protect this scholar information. </a:t>
            </a:r>
            <a:r>
              <a:rPr lang="en-US" sz="1200" dirty="0"/>
              <a:t>Improperly handling PDP documentation could expose a scholar to potential identity theft and impact the university’s ability to receive future funding from the Department.</a:t>
            </a:r>
            <a:endParaRPr lang="en-US" dirty="0"/>
          </a:p>
          <a:p>
            <a:endParaRPr lang="en-US" dirty="0"/>
          </a:p>
          <a:p>
            <a:r>
              <a:rPr lang="en-US" dirty="0"/>
              <a:t>We recommend using the digital PSA feature to avoid potentially uploading an unredacted document to an incorrect scholar record. </a:t>
            </a:r>
          </a:p>
        </p:txBody>
      </p:sp>
      <p:sp>
        <p:nvSpPr>
          <p:cNvPr id="4" name="Slide Number Placeholder 3"/>
          <p:cNvSpPr>
            <a:spLocks noGrp="1"/>
          </p:cNvSpPr>
          <p:nvPr>
            <p:ph type="sldNum" sz="quarter" idx="5"/>
          </p:nvPr>
        </p:nvSpPr>
        <p:spPr/>
        <p:txBody>
          <a:bodyPr/>
          <a:lstStyle/>
          <a:p>
            <a:fld id="{E86AF46F-95C2-4F68-8F66-EE18049CE23B}" type="slidenum">
              <a:rPr lang="en-US" smtClean="0"/>
              <a:pPr/>
              <a:t>23</a:t>
            </a:fld>
            <a:endParaRPr lang="en-US" dirty="0"/>
          </a:p>
        </p:txBody>
      </p:sp>
    </p:spTree>
    <p:extLst>
      <p:ext uri="{BB962C8B-B14F-4D97-AF65-F5344CB8AC3E}">
        <p14:creationId xmlns:p14="http://schemas.microsoft.com/office/powerpoint/2010/main" val="1882669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Every security incident that occurs requires significant resources from the Department to mitigate the impact. </a:t>
            </a:r>
            <a:r>
              <a:rPr lang="en-US" dirty="0"/>
              <a:t>These steps require hours of paperwork and Department resources to address. Further, we all want to do our part to protect PII of scholars. </a:t>
            </a:r>
          </a:p>
        </p:txBody>
      </p:sp>
      <p:sp>
        <p:nvSpPr>
          <p:cNvPr id="4" name="Slide Number Placeholder 3"/>
          <p:cNvSpPr>
            <a:spLocks noGrp="1"/>
          </p:cNvSpPr>
          <p:nvPr>
            <p:ph type="sldNum" sz="quarter" idx="5"/>
          </p:nvPr>
        </p:nvSpPr>
        <p:spPr/>
        <p:txBody>
          <a:bodyPr/>
          <a:lstStyle/>
          <a:p>
            <a:fld id="{E86AF46F-95C2-4F68-8F66-EE18049CE23B}" type="slidenum">
              <a:rPr lang="en-US" smtClean="0"/>
              <a:pPr/>
              <a:t>24</a:t>
            </a:fld>
            <a:endParaRPr lang="en-US" dirty="0"/>
          </a:p>
        </p:txBody>
      </p:sp>
    </p:spTree>
    <p:extLst>
      <p:ext uri="{BB962C8B-B14F-4D97-AF65-F5344CB8AC3E}">
        <p14:creationId xmlns:p14="http://schemas.microsoft.com/office/powerpoint/2010/main" val="3839091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potential effects of sharing PII, grantees may also encounter these consequences as result of one or multiple security incidents.</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25</a:t>
            </a:fld>
            <a:endParaRPr lang="en-US" dirty="0"/>
          </a:p>
        </p:txBody>
      </p:sp>
    </p:spTree>
    <p:extLst>
      <p:ext uri="{BB962C8B-B14F-4D97-AF65-F5344CB8AC3E}">
        <p14:creationId xmlns:p14="http://schemas.microsoft.com/office/powerpoint/2010/main" val="1286679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26</a:t>
            </a:fld>
            <a:endParaRPr lang="en-US" dirty="0"/>
          </a:p>
        </p:txBody>
      </p:sp>
    </p:spTree>
    <p:extLst>
      <p:ext uri="{BB962C8B-B14F-4D97-AF65-F5344CB8AC3E}">
        <p14:creationId xmlns:p14="http://schemas.microsoft.com/office/powerpoint/2010/main" val="3291787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27</a:t>
            </a:fld>
            <a:endParaRPr lang="en-US" dirty="0"/>
          </a:p>
        </p:txBody>
      </p:sp>
    </p:spTree>
    <p:extLst>
      <p:ext uri="{BB962C8B-B14F-4D97-AF65-F5344CB8AC3E}">
        <p14:creationId xmlns:p14="http://schemas.microsoft.com/office/powerpoint/2010/main" val="1023897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28</a:t>
            </a:fld>
            <a:endParaRPr lang="en-US" dirty="0"/>
          </a:p>
        </p:txBody>
      </p:sp>
    </p:spTree>
    <p:extLst>
      <p:ext uri="{BB962C8B-B14F-4D97-AF65-F5344CB8AC3E}">
        <p14:creationId xmlns:p14="http://schemas.microsoft.com/office/powerpoint/2010/main" val="3053012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544">
              <a:defRPr/>
            </a:pPr>
            <a:r>
              <a:rPr lang="en-US" dirty="0"/>
              <a:t>You should monitor the service obligation status of all scholars in your program using the summary tables</a:t>
            </a:r>
            <a:r>
              <a:rPr lang="en-US" baseline="0" dirty="0"/>
              <a:t> that display counts of scholars in each service obligation status</a:t>
            </a:r>
            <a:r>
              <a:rPr lang="en-US" dirty="0"/>
              <a:t>.</a:t>
            </a:r>
            <a:r>
              <a:rPr lang="en-US" baseline="0" dirty="0"/>
              <a:t> </a:t>
            </a:r>
            <a:r>
              <a:rPr lang="en-US" altLang="en-US" sz="1200" dirty="0"/>
              <a:t>Under the service obligation status header, you will be able to easily see the number of scholars not yet logged in or begun fulfilling their service obligation. If a scholar has a status of “fulfillment not in progress”, this means either the scholar has not yet entered employment information into the PDPDCS, or the scholar has submitted an employment record, but it has not yet been verified by their employer.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An explanation of the other statuses is listed at the top of View All Scholar Records page. </a:t>
            </a:r>
            <a:r>
              <a:rPr lang="en-US" sz="1200" dirty="0"/>
              <a:t>Grantee support will ensure OSEP has the data it needs to report on PROGRAM Performance Measures and service obligation results to Federal government authorities.</a:t>
            </a:r>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29</a:t>
            </a:fld>
            <a:endParaRPr lang="en-US" dirty="0"/>
          </a:p>
        </p:txBody>
      </p:sp>
    </p:spTree>
    <p:extLst>
      <p:ext uri="{BB962C8B-B14F-4D97-AF65-F5344CB8AC3E}">
        <p14:creationId xmlns:p14="http://schemas.microsoft.com/office/powerpoint/2010/main" val="218543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Scholars must complete 1 academic year before </a:t>
            </a:r>
            <a:r>
              <a:rPr lang="en-US" sz="1200" u="none" kern="1200" dirty="0">
                <a:solidFill>
                  <a:schemeClr val="tx1"/>
                </a:solidFill>
                <a:effectLst/>
                <a:latin typeface="+mn-lt"/>
                <a:ea typeface="+mn-ea"/>
                <a:cs typeface="+mn-cs"/>
              </a:rPr>
              <a:t>they may begin to fulfill </a:t>
            </a:r>
            <a:r>
              <a:rPr lang="en-US" sz="1200" kern="1200" dirty="0">
                <a:solidFill>
                  <a:schemeClr val="tx1"/>
                </a:solidFill>
                <a:effectLst/>
                <a:latin typeface="+mn-lt"/>
                <a:ea typeface="+mn-ea"/>
                <a:cs typeface="+mn-cs"/>
              </a:rPr>
              <a:t>their obligation through service. Exiting prior to one academic year of enrollment in program requires a cash payback. The screenshot on the slide shows the scholar view of the PDPDCS and indicates where scholars can see the date of completion of one academic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Grantees are responsible for updating the PDPDCS with the date that their scholars have completed one academic year. If you do not update scholar records with this date, scholars will not be able to enter their employment information at the one-year mark.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also recommend that scholars login to update their employment information every 6 months to ensure it is accurate.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Lastly, please make sure you and your scholars are reviewing all emails from serviceobligation@ed.gov. This is how the PDPDCS communicates with grantees and scholars. We recommend adding this address to your contact list. </a:t>
            </a:r>
            <a:endParaRPr lang="en-US" sz="1200"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30</a:t>
            </a:fld>
            <a:endParaRPr lang="en-US" dirty="0"/>
          </a:p>
        </p:txBody>
      </p:sp>
    </p:spTree>
    <p:extLst>
      <p:ext uri="{BB962C8B-B14F-4D97-AF65-F5344CB8AC3E}">
        <p14:creationId xmlns:p14="http://schemas.microsoft.com/office/powerpoint/2010/main" val="388094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a:t>
            </a:fld>
            <a:endParaRPr lang="en-US" dirty="0"/>
          </a:p>
        </p:txBody>
      </p:sp>
    </p:spTree>
    <p:extLst>
      <p:ext uri="{BB962C8B-B14F-4D97-AF65-F5344CB8AC3E}">
        <p14:creationId xmlns:p14="http://schemas.microsoft.com/office/powerpoint/2010/main" val="14389382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31</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You know and see your scholars, so remind them that once they receive the email with instructions for accessing the PDPDCS (which is sent to them as soon as you “submit” their record in the system), they need to login. Scholars </a:t>
            </a:r>
            <a:r>
              <a:rPr lang="en-US" altLang="en-US" sz="1200" b="1" dirty="0"/>
              <a:t>must</a:t>
            </a:r>
            <a:r>
              <a:rPr lang="en-US" altLang="en-US" sz="1200" dirty="0"/>
              <a:t> login to the PDPDCS during enrollment to ensure they can access the system prior to exiting or graduation.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Continue to talk with your scholars throughout the program about their service obligation. Inform them and remind them of the need for them to (a) enter employment information and (b) ask their employer to login and verify their employment so they can begin fulfilling their service obligation.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Our Help Desk has received many questions about this: The service obligation calculator will </a:t>
            </a:r>
            <a:r>
              <a:rPr lang="en-US" altLang="en-US" sz="1200" b="1" dirty="0"/>
              <a:t>only</a:t>
            </a:r>
            <a:r>
              <a:rPr lang="en-US" altLang="en-US" sz="1200" dirty="0"/>
              <a:t> update once employers complete the verification process. Only previously completed employment can be credited towards the service obligation. We recommend scholars login every 6 months to update their employment to display an accurate status. </a:t>
            </a:r>
          </a:p>
          <a:p>
            <a:pPr eaLnBrk="1" hangingPunct="1"/>
            <a:endParaRPr lang="en-US" dirty="0"/>
          </a:p>
        </p:txBody>
      </p:sp>
    </p:spTree>
    <p:extLst>
      <p:ext uri="{BB962C8B-B14F-4D97-AF65-F5344CB8AC3E}">
        <p14:creationId xmlns:p14="http://schemas.microsoft.com/office/powerpoint/2010/main" val="2380141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mn-lt"/>
              </a:rPr>
              <a:t>Scholars are responsible for entering their employment information, but grantees can answer questions or assist if needed. Grantees cannot access scholar employment records. Scholars can always be directed to contact the Help Desk with any questions. </a:t>
            </a:r>
          </a:p>
        </p:txBody>
      </p:sp>
      <p:sp>
        <p:nvSpPr>
          <p:cNvPr id="4" name="Slide Number Placeholder 3"/>
          <p:cNvSpPr>
            <a:spLocks noGrp="1"/>
          </p:cNvSpPr>
          <p:nvPr>
            <p:ph type="sldNum" sz="quarter" idx="5"/>
          </p:nvPr>
        </p:nvSpPr>
        <p:spPr/>
        <p:txBody>
          <a:bodyPr/>
          <a:lstStyle/>
          <a:p>
            <a:fld id="{E86AF46F-95C2-4F68-8F66-EE18049CE23B}" type="slidenum">
              <a:rPr lang="en-US" smtClean="0"/>
              <a:pPr/>
              <a:t>32</a:t>
            </a:fld>
            <a:endParaRPr lang="en-US" dirty="0"/>
          </a:p>
        </p:txBody>
      </p:sp>
    </p:spTree>
    <p:extLst>
      <p:ext uri="{BB962C8B-B14F-4D97-AF65-F5344CB8AC3E}">
        <p14:creationId xmlns:p14="http://schemas.microsoft.com/office/powerpoint/2010/main" val="4140327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dirty="0"/>
              <a:t>Scholars who do not submit eligible employment information that is verified by their employer by the time their service obligation must be fulfilled are not in compliance and will be referred to the Accounts Receivable and Banking Management Division, ARBMD, for repayment.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Again, the service obligation calculator will only update once employers verify a scholar’s employment record, so please remind your scholars to update their employment every 6 months to display an accurate status.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burden to ensure that scholars receive credit for their obligation falls onto SCHOLARS. Once you have exited a scholar, you will no longer be able to make changes to that scholar record. You should remind scholars to login and complete their employment records, but they must ensure their employment is verified in the system to receive service obligation credit. At this time, the OSEP PDPDCS does not send reminders to scholars to resubmit their employment, so scholars should not expect these. </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Both legal and ethical issues are associated with service obligation, and we encourage you to talk with scholars about the importance you place on fulfilling this professional obligation.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33</a:t>
            </a:fld>
            <a:endParaRPr lang="en-US" dirty="0"/>
          </a:p>
        </p:txBody>
      </p:sp>
    </p:spTree>
    <p:extLst>
      <p:ext uri="{BB962C8B-B14F-4D97-AF65-F5344CB8AC3E}">
        <p14:creationId xmlns:p14="http://schemas.microsoft.com/office/powerpoint/2010/main" val="4076262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34</a:t>
            </a:fld>
            <a:endParaRPr lang="en-US" dirty="0"/>
          </a:p>
        </p:txBody>
      </p:sp>
    </p:spTree>
    <p:extLst>
      <p:ext uri="{BB962C8B-B14F-4D97-AF65-F5344CB8AC3E}">
        <p14:creationId xmlns:p14="http://schemas.microsoft.com/office/powerpoint/2010/main" val="32484848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effectLst/>
            </a:endParaRPr>
          </a:p>
        </p:txBody>
      </p:sp>
      <p:sp>
        <p:nvSpPr>
          <p:cNvPr id="4" name="Slide Number Placeholder 3"/>
          <p:cNvSpPr>
            <a:spLocks noGrp="1"/>
          </p:cNvSpPr>
          <p:nvPr>
            <p:ph type="sldNum" sz="quarter" idx="10"/>
          </p:nvPr>
        </p:nvSpPr>
        <p:spPr/>
        <p:txBody>
          <a:bodyPr/>
          <a:lstStyle/>
          <a:p>
            <a:fld id="{E86AF46F-95C2-4F68-8F66-EE18049CE23B}" type="slidenum">
              <a:rPr lang="en-US" smtClean="0"/>
              <a:pPr/>
              <a:t>35</a:t>
            </a:fld>
            <a:endParaRPr lang="en-US" dirty="0"/>
          </a:p>
        </p:txBody>
      </p:sp>
    </p:spTree>
    <p:extLst>
      <p:ext uri="{BB962C8B-B14F-4D97-AF65-F5344CB8AC3E}">
        <p14:creationId xmlns:p14="http://schemas.microsoft.com/office/powerpoint/2010/main" val="22569366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remember the Required Scholar Information Resource from last year for collecting data from scholars at the beginning of their program enrollment. We have also created another resource to assist grantees with data entry when scholars graduate from or complete the program. </a:t>
            </a:r>
          </a:p>
          <a:p>
            <a:endParaRPr lang="en-US" dirty="0"/>
          </a:p>
          <a:p>
            <a:r>
              <a:rPr lang="en-US" dirty="0"/>
              <a:t>Both documents are fillable PDFs you can send to scholars to have them enter their contact information. If you choose to utilize this tool, you must adhere to privacy protections. We recommend using encryption or password protection when sending this document back and forth. Please DO NOT send this document to the Help Desk. </a:t>
            </a:r>
          </a:p>
          <a:p>
            <a:endParaRPr lang="en-US" dirty="0"/>
          </a:p>
          <a:p>
            <a:r>
              <a:rPr lang="en-US" dirty="0"/>
              <a:t>Once you have gathered the information from the scholar in this document, you can then use it to complete the scholar’s record in the PDPDCS and submit it. </a:t>
            </a:r>
          </a:p>
          <a:p>
            <a:endParaRPr lang="en-US" dirty="0"/>
          </a:p>
          <a:p>
            <a:r>
              <a:rPr lang="en-US" dirty="0"/>
              <a:t>We will share this resource via email with you after the presentation and it will be posted on the website very soon. </a:t>
            </a:r>
          </a:p>
        </p:txBody>
      </p:sp>
      <p:sp>
        <p:nvSpPr>
          <p:cNvPr id="4" name="Slide Number Placeholder 3"/>
          <p:cNvSpPr>
            <a:spLocks noGrp="1"/>
          </p:cNvSpPr>
          <p:nvPr>
            <p:ph type="sldNum" sz="quarter" idx="5"/>
          </p:nvPr>
        </p:nvSpPr>
        <p:spPr/>
        <p:txBody>
          <a:bodyPr/>
          <a:lstStyle/>
          <a:p>
            <a:fld id="{E86AF46F-95C2-4F68-8F66-EE18049CE23B}" type="slidenum">
              <a:rPr lang="en-US" smtClean="0"/>
              <a:pPr/>
              <a:t>36</a:t>
            </a:fld>
            <a:endParaRPr lang="en-US" dirty="0"/>
          </a:p>
        </p:txBody>
      </p:sp>
    </p:spTree>
    <p:extLst>
      <p:ext uri="{BB962C8B-B14F-4D97-AF65-F5344CB8AC3E}">
        <p14:creationId xmlns:p14="http://schemas.microsoft.com/office/powerpoint/2010/main" val="8220811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37</a:t>
            </a:fld>
            <a:endParaRPr lang="en-US" dirty="0"/>
          </a:p>
        </p:txBody>
      </p:sp>
    </p:spTree>
    <p:extLst>
      <p:ext uri="{BB962C8B-B14F-4D97-AF65-F5344CB8AC3E}">
        <p14:creationId xmlns:p14="http://schemas.microsoft.com/office/powerpoint/2010/main" val="2514759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data collection period, you will need to complete all of these steps and update the record for each enrolled scholar.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Although the system is available year-round, at the end of the data collection period grantees are required to have all scholar data up-to-date for all scholars who were enrolled during the previous fiscal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If you have not submitted all your scholars or some scholars are missing critical information, the PDPDCS Help Desk will contact you and your OSEP project officer to correct these issues immediately. </a:t>
            </a:r>
          </a:p>
          <a:p>
            <a:endParaRPr 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4</a:t>
            </a:fld>
            <a:endParaRPr lang="en-US" dirty="0"/>
          </a:p>
        </p:txBody>
      </p:sp>
    </p:spTree>
    <p:extLst>
      <p:ext uri="{BB962C8B-B14F-4D97-AF65-F5344CB8AC3E}">
        <p14:creationId xmlns:p14="http://schemas.microsoft.com/office/powerpoint/2010/main" val="373882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3178A53D-48F4-4C80-913C-D06BAC2FC1C1}"/>
              </a:ext>
            </a:extLst>
          </p:cNvPr>
          <p:cNvSpPr>
            <a:spLocks noGrp="1"/>
          </p:cNvSpPr>
          <p:nvPr>
            <p:ph type="body" idx="1"/>
          </p:nvPr>
        </p:nvSpPr>
        <p:spPr/>
        <p:txBody>
          <a:bodyPr/>
          <a:lstStyle/>
          <a:p>
            <a:r>
              <a:rPr lang="en-US" dirty="0"/>
              <a:t>If you cannot remember your password, you will need to go to the login page to request a new password. Click “secure login” on the PDPDCS home page, then select “Forgot Password” and enter your email address. You will then receive an email from serviceobligation@ed.gov with instructions to reset your password and login again. </a:t>
            </a:r>
          </a:p>
          <a:p>
            <a:endParaRPr lang="en-US" dirty="0"/>
          </a:p>
          <a:p>
            <a:endParaRPr lang="en-US" dirty="0"/>
          </a:p>
          <a:p>
            <a:endParaRPr lang="en-US" dirty="0"/>
          </a:p>
        </p:txBody>
      </p:sp>
    </p:spTree>
    <p:extLst>
      <p:ext uri="{BB962C8B-B14F-4D97-AF65-F5344CB8AC3E}">
        <p14:creationId xmlns:p14="http://schemas.microsoft.com/office/powerpoint/2010/main" val="1226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ABF3338-635E-41CF-858A-4850C487471B}" type="slidenum">
              <a:rPr lang="en-US" smtClean="0"/>
              <a:pPr/>
              <a:t>6</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Remember, if you have multiple secondary users, both secondary users must have a unique login information to access the PDPDCS.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Do not create a shared inbox for additional grant users – this can create a data security issue.</a:t>
            </a:r>
            <a:endParaRPr lang="en-US" dirty="0"/>
          </a:p>
        </p:txBody>
      </p:sp>
    </p:spTree>
    <p:extLst>
      <p:ext uri="{BB962C8B-B14F-4D97-AF65-F5344CB8AC3E}">
        <p14:creationId xmlns:p14="http://schemas.microsoft.com/office/powerpoint/2010/main" val="1337519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altLang="en-US" sz="1200" dirty="0"/>
              <a:t>Scholars need to complete several steps before grantees can enter them into the PDPDCS. </a:t>
            </a:r>
          </a:p>
          <a:p>
            <a:pPr marL="0" lvl="1"/>
            <a:endParaRPr lang="en-US" altLang="en-US" sz="1200" dirty="0"/>
          </a:p>
          <a:p>
            <a:pPr marL="0" lvl="1"/>
            <a:r>
              <a:rPr lang="en-US" altLang="en-US" sz="1200" dirty="0"/>
              <a:t>Scholars must receive their funding, enroll in the university’s academic training program, register for classes, and sign the digital or PDF pre-scholarship agreement (along with the project director).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t>Once a scholar has completed all these steps, the grantee has 30 days to submit the new scholar record in the PDPDCS. This does not have to be done prior to classes beginning for the semester.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200" dirty="0"/>
              <a:t>If using the digital PSA, make sure the scholar has finished the other 3 steps before you submit the completed scholar record. </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200" dirty="0"/>
          </a:p>
          <a:p>
            <a:endParaRPr lang="en-US" altLang="en-US" sz="1200" dirty="0"/>
          </a:p>
          <a:p>
            <a:endParaRPr lang="en-US" altLang="en-US" sz="1200" dirty="0"/>
          </a:p>
          <a:p>
            <a:endParaRPr lang="en-US" dirty="0"/>
          </a:p>
        </p:txBody>
      </p:sp>
      <p:sp>
        <p:nvSpPr>
          <p:cNvPr id="4" name="Slide Number Placeholder 3"/>
          <p:cNvSpPr>
            <a:spLocks noGrp="1"/>
          </p:cNvSpPr>
          <p:nvPr>
            <p:ph type="sldNum" sz="quarter" idx="10"/>
          </p:nvPr>
        </p:nvSpPr>
        <p:spPr/>
        <p:txBody>
          <a:bodyPr/>
          <a:lstStyle/>
          <a:p>
            <a:fld id="{E86AF46F-95C2-4F68-8F66-EE18049CE23B}" type="slidenum">
              <a:rPr lang="en-US" smtClean="0"/>
              <a:pPr/>
              <a:t>7</a:t>
            </a:fld>
            <a:endParaRPr lang="en-US" dirty="0"/>
          </a:p>
        </p:txBody>
      </p:sp>
    </p:spTree>
    <p:extLst>
      <p:ext uri="{BB962C8B-B14F-4D97-AF65-F5344CB8AC3E}">
        <p14:creationId xmlns:p14="http://schemas.microsoft.com/office/powerpoint/2010/main" val="1032790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558DCB4-ADB9-4A51-A770-733B697E5D97}" type="slidenum">
              <a:rPr lang="en-US" smtClean="0"/>
              <a:pPr/>
              <a:t>8</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enrolling scholars, the Project Director and the scholar must both sign the Pre-Scholarship Agreement. The legally binding PSA outlines the terms and conditions of PDP funding. You, as g</a:t>
            </a:r>
            <a:r>
              <a:rPr lang="en-US" dirty="0">
                <a:effectLst/>
              </a:rPr>
              <a:t>rantees,</a:t>
            </a:r>
            <a:r>
              <a:rPr lang="en-US" baseline="0" dirty="0">
                <a:effectLst/>
              </a:rPr>
              <a:t> </a:t>
            </a:r>
            <a:r>
              <a:rPr lang="en-US" dirty="0">
                <a:effectLst/>
              </a:rPr>
              <a:t>are responsible for the accuracy and maintenance of these documents for funded scholars.</a:t>
            </a:r>
            <a:r>
              <a:rPr lang="en-US" baseline="0" dirty="0">
                <a:effectLst/>
              </a:rPr>
              <a:t> If you choose to use the digital version of the PSA, please make sure you download and save a copy.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Grantees must retain grant records until all service obligation has been fulfilled or paid back. So please stay in touch with scholars until they have completed their service obligation.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In addition to the PSAs and ECs, you should disseminate to scholars' copies of the current regulations and the frequently asked questions (FAQs). Please explain clearly to your scholars these service obligation requirements </a:t>
            </a:r>
            <a:r>
              <a:rPr lang="en-US" sz="1200" b="1" dirty="0">
                <a:latin typeface="+mn-lt"/>
              </a:rPr>
              <a:t>before</a:t>
            </a:r>
            <a:r>
              <a:rPr lang="en-US" sz="1200" dirty="0">
                <a:latin typeface="+mn-lt"/>
              </a:rPr>
              <a:t> they agree to accept. Continue to remind scholars throughout the program about the requirements and that they will need to submit employment information.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latin typeface="+mn-lt"/>
            </a:endParaRPr>
          </a:p>
          <a:p>
            <a:pPr eaLnBrk="1" hangingPunct="1"/>
            <a:endParaRPr lang="en-US" sz="1200" dirty="0">
              <a:latin typeface="+mn-lt"/>
            </a:endParaRPr>
          </a:p>
          <a:p>
            <a:pPr eaLnBrk="1" hangingPunct="1"/>
            <a:endParaRPr lang="en-US" dirty="0"/>
          </a:p>
        </p:txBody>
      </p:sp>
    </p:spTree>
    <p:extLst>
      <p:ext uri="{BB962C8B-B14F-4D97-AF65-F5344CB8AC3E}">
        <p14:creationId xmlns:p14="http://schemas.microsoft.com/office/powerpoint/2010/main" val="15426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Remember, scholars whose information has been entered and “saved for later” will be in a pending status. </a:t>
            </a:r>
            <a:r>
              <a:rPr lang="en-US" dirty="0"/>
              <a:t>Scholar records must be “submitted” to ensure their information is complete. Clicking “save and submit” on each scholar record will allow the scholar to access their record within the PDPDCS and begin entering eligible employment, if applicable.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Scholars cannot remain in a “pending” status for longer than 30 days and scholar records cannot be “submitted” until all required items are entered.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E86AF46F-95C2-4F68-8F66-EE18049CE23B}" type="slidenum">
              <a:rPr lang="en-US" smtClean="0"/>
              <a:pPr/>
              <a:t>10</a:t>
            </a:fld>
            <a:endParaRPr lang="en-US" dirty="0"/>
          </a:p>
        </p:txBody>
      </p:sp>
    </p:spTree>
    <p:extLst>
      <p:ext uri="{BB962C8B-B14F-4D97-AF65-F5344CB8AC3E}">
        <p14:creationId xmlns:p14="http://schemas.microsoft.com/office/powerpoint/2010/main" val="2150982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533400" y="1143000"/>
            <a:ext cx="4419600" cy="3048000"/>
          </a:xfrm>
        </p:spPr>
        <p:txBody>
          <a:bodyPr anchor="b"/>
          <a:lstStyle>
            <a:lvl1pPr>
              <a:defRPr cap="all" baseline="0">
                <a:solidFill>
                  <a:schemeClr val="tx1"/>
                </a:solidFill>
                <a:latin typeface="Montserrat SemiBold" panose="00000700000000000000" pitchFamily="2" charset="0"/>
              </a:defRPr>
            </a:lvl1pPr>
          </a:lstStyle>
          <a:p>
            <a:r>
              <a:rPr kumimoji="0" lang="en-US" dirty="0"/>
              <a:t>Click to edit Master title style</a:t>
            </a:r>
          </a:p>
        </p:txBody>
      </p:sp>
      <p:sp>
        <p:nvSpPr>
          <p:cNvPr id="9" name="Subtitle 8"/>
          <p:cNvSpPr>
            <a:spLocks noGrp="1"/>
          </p:cNvSpPr>
          <p:nvPr>
            <p:ph type="subTitle" idx="1"/>
          </p:nvPr>
        </p:nvSpPr>
        <p:spPr>
          <a:xfrm>
            <a:off x="1981200" y="6019800"/>
            <a:ext cx="6705600" cy="685800"/>
          </a:xfrm>
        </p:spPr>
        <p:txBody>
          <a:bodyPr anchor="ctr">
            <a:normAutofit/>
          </a:bodyPr>
          <a:lstStyle>
            <a:lvl1pPr marL="0" indent="0" algn="l">
              <a:buNone/>
              <a:defRPr sz="2600">
                <a:solidFill>
                  <a:srgbClr val="FFFFFF"/>
                </a:solidFill>
                <a:latin typeface="Montserrat" panose="000005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_USE">
    <p:bg>
      <p:bgPr>
        <a:gradFill>
          <a:gsLst>
            <a:gs pos="0">
              <a:schemeClr val="accent1">
                <a:lumMod val="5000"/>
                <a:lumOff val="95000"/>
              </a:schemeClr>
            </a:gs>
            <a:gs pos="79000">
              <a:srgbClr val="294C62"/>
            </a:gs>
            <a:gs pos="100000">
              <a:srgbClr val="092F3C"/>
            </a:gs>
          </a:gsLst>
          <a:lin ang="3600000" scaled="0"/>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1028700" y="2476500"/>
            <a:ext cx="7086600" cy="1905000"/>
          </a:xfrm>
        </p:spPr>
        <p:txBody>
          <a:bodyPr anchor="b"/>
          <a:lstStyle>
            <a:lvl1pPr algn="ctr">
              <a:defRPr cap="all" baseline="0">
                <a:solidFill>
                  <a:schemeClr val="tx1"/>
                </a:solidFill>
                <a:latin typeface="Montserrat SemiBold" panose="00000700000000000000" pitchFamily="2" charset="0"/>
              </a:defRPr>
            </a:lvl1pPr>
          </a:lstStyle>
          <a:p>
            <a:r>
              <a:rPr kumimoji="0" lang="en-US" dirty="0"/>
              <a:t>Click to edit Master title style</a:t>
            </a:r>
          </a:p>
        </p:txBody>
      </p:sp>
      <p:sp>
        <p:nvSpPr>
          <p:cNvPr id="9" name="Subtitle 8"/>
          <p:cNvSpPr>
            <a:spLocks noGrp="1"/>
          </p:cNvSpPr>
          <p:nvPr>
            <p:ph type="subTitle" idx="1"/>
          </p:nvPr>
        </p:nvSpPr>
        <p:spPr>
          <a:xfrm>
            <a:off x="1981200" y="6019800"/>
            <a:ext cx="5791200" cy="685800"/>
          </a:xfrm>
        </p:spPr>
        <p:txBody>
          <a:bodyPr anchor="ctr">
            <a:normAutofit/>
          </a:bodyPr>
          <a:lstStyle>
            <a:lvl1pPr marL="0" indent="0" algn="l">
              <a:buNone/>
              <a:defRPr sz="2600">
                <a:solidFill>
                  <a:srgbClr val="FFFFFF"/>
                </a:solidFill>
                <a:latin typeface="Montserrat" panose="00000500000000000000" pitchFamily="2"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4" name="Picture 3" descr="Graphical user interface, application&#10;&#10;Description automatically generated">
            <a:extLst>
              <a:ext uri="{FF2B5EF4-FFF2-40B4-BE49-F238E27FC236}">
                <a16:creationId xmlns:a16="http://schemas.microsoft.com/office/drawing/2014/main" id="{0D200DD1-A191-495A-B99F-153A406801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1" cy="1371600"/>
          </a:xfrm>
          <a:prstGeom prst="rect">
            <a:avLst/>
          </a:prstGeom>
        </p:spPr>
      </p:pic>
      <p:pic>
        <p:nvPicPr>
          <p:cNvPr id="5" name="Picture 4" descr="AnLar and Westat logos">
            <a:extLst>
              <a:ext uri="{FF2B5EF4-FFF2-40B4-BE49-F238E27FC236}">
                <a16:creationId xmlns:a16="http://schemas.microsoft.com/office/drawing/2014/main" id="{566AB0D9-E5EA-42F9-B893-321FE2FB85E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848600" y="6019800"/>
            <a:ext cx="1143000" cy="642938"/>
          </a:xfrm>
          <a:prstGeom prst="rect">
            <a:avLst/>
          </a:prstGeom>
        </p:spPr>
      </p:pic>
    </p:spTree>
    <p:extLst>
      <p:ext uri="{BB962C8B-B14F-4D97-AF65-F5344CB8AC3E}">
        <p14:creationId xmlns:p14="http://schemas.microsoft.com/office/powerpoint/2010/main" val="403594234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342F1E-BD50-4A33-B424-DC2DD79D68D1}"/>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228600"/>
            <a:ext cx="8681359"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4" name="Date Placeholder 3"/>
          <p:cNvSpPr>
            <a:spLocks noGrp="1"/>
          </p:cNvSpPr>
          <p:nvPr>
            <p:ph type="dt" sz="half" idx="10"/>
          </p:nvPr>
        </p:nvSpPr>
        <p:spPr/>
        <p:txBody>
          <a:bodyPr/>
          <a:lstStyle/>
          <a:p>
            <a:fld id="{CC105119-E232-4546-9599-52A70451804B}" type="datetime1">
              <a:rPr lang="en-US" smtClean="0"/>
              <a:t>2/15/2024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Content Placeholder 7"/>
          <p:cNvSpPr>
            <a:spLocks noGrp="1"/>
          </p:cNvSpPr>
          <p:nvPr>
            <p:ph sz="quarter" idx="1"/>
          </p:nvPr>
        </p:nvSpPr>
        <p:spPr>
          <a:xfrm>
            <a:off x="304800" y="1470066"/>
            <a:ext cx="8534400" cy="4565416"/>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a:xfrm>
            <a:off x="8376559" y="6400800"/>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
        <p:nvSpPr>
          <p:cNvPr id="9" name="Rectangle 8">
            <a:extLst>
              <a:ext uri="{FF2B5EF4-FFF2-40B4-BE49-F238E27FC236}">
                <a16:creationId xmlns:a16="http://schemas.microsoft.com/office/drawing/2014/main" id="{C5B1982E-D8C5-4044-B55B-C156EBF02AC0}"/>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nLar and Westat logos">
            <a:extLst>
              <a:ext uri="{FF2B5EF4-FFF2-40B4-BE49-F238E27FC236}">
                <a16:creationId xmlns:a16="http://schemas.microsoft.com/office/drawing/2014/main" id="{09E0E1B2-C8D3-4466-9BA6-14FD0B1904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053578-88D8-4E9C-A73E-BE940F208AA2}"/>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04800" y="228600"/>
            <a:ext cx="84582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338666" y="2209799"/>
            <a:ext cx="4004733" cy="3789535"/>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563534" y="2209799"/>
            <a:ext cx="4199466" cy="3793738"/>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1470B57B-6E08-4764-9AAF-340514370180}" type="datetime1">
              <a:rPr lang="en-US" smtClean="0"/>
              <a:t>2/15/2024</a:t>
            </a:fld>
            <a:endParaRPr lang="en-US" dirty="0"/>
          </a:p>
        </p:txBody>
      </p:sp>
      <p:sp>
        <p:nvSpPr>
          <p:cNvPr id="10" name="Slide Number Placeholder 9"/>
          <p:cNvSpPr>
            <a:spLocks noGrp="1"/>
          </p:cNvSpPr>
          <p:nvPr>
            <p:ph type="sldNum" sz="quarter" idx="16"/>
          </p:nvPr>
        </p:nvSpPr>
        <p:spPr>
          <a:xfrm>
            <a:off x="8376559" y="6392862"/>
            <a:ext cx="533400" cy="244476"/>
          </a:xfrm>
          <a:prstGeom prst="rect">
            <a:avLst/>
          </a:prstGeom>
        </p:spPr>
        <p:txBody>
          <a:bodyPr rtlCol="0"/>
          <a:lstStyle>
            <a:lvl1pPr>
              <a:defRPr>
                <a:solidFill>
                  <a:schemeClr val="bg1"/>
                </a:solidFill>
              </a:defRPr>
            </a:lvl1pPr>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pic>
        <p:nvPicPr>
          <p:cNvPr id="14" name="Picture 13" descr="AnLar and Westat logos">
            <a:extLst>
              <a:ext uri="{FF2B5EF4-FFF2-40B4-BE49-F238E27FC236}">
                <a16:creationId xmlns:a16="http://schemas.microsoft.com/office/drawing/2014/main" id="{9E4F2C69-53B7-49BA-B27C-15BAABAD0BC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04800" y="6325699"/>
            <a:ext cx="609600" cy="342900"/>
          </a:xfrm>
          <a:prstGeom prst="rect">
            <a:avLst/>
          </a:prstGeom>
        </p:spPr>
      </p:pic>
      <p:sp>
        <p:nvSpPr>
          <p:cNvPr id="15" name="Content Placeholder 8">
            <a:extLst>
              <a:ext uri="{FF2B5EF4-FFF2-40B4-BE49-F238E27FC236}">
                <a16:creationId xmlns:a16="http://schemas.microsoft.com/office/drawing/2014/main" id="{4B1E44EE-9150-4042-90CF-2C453835EEBC}"/>
              </a:ext>
            </a:extLst>
          </p:cNvPr>
          <p:cNvSpPr>
            <a:spLocks noGrp="1"/>
          </p:cNvSpPr>
          <p:nvPr>
            <p:ph sz="quarter" idx="18"/>
          </p:nvPr>
        </p:nvSpPr>
        <p:spPr>
          <a:xfrm>
            <a:off x="304799" y="1534232"/>
            <a:ext cx="4038600" cy="502701"/>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6" name="Content Placeholder 8">
            <a:extLst>
              <a:ext uri="{FF2B5EF4-FFF2-40B4-BE49-F238E27FC236}">
                <a16:creationId xmlns:a16="http://schemas.microsoft.com/office/drawing/2014/main" id="{D2F92056-166A-4BCA-9ED7-8795516D12D8}"/>
              </a:ext>
            </a:extLst>
          </p:cNvPr>
          <p:cNvSpPr>
            <a:spLocks noGrp="1"/>
          </p:cNvSpPr>
          <p:nvPr>
            <p:ph sz="quarter" idx="19"/>
          </p:nvPr>
        </p:nvSpPr>
        <p:spPr>
          <a:xfrm>
            <a:off x="4572000" y="1534232"/>
            <a:ext cx="4191000" cy="502701"/>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7" name="Rectangle 16">
            <a:extLst>
              <a:ext uri="{FF2B5EF4-FFF2-40B4-BE49-F238E27FC236}">
                <a16:creationId xmlns:a16="http://schemas.microsoft.com/office/drawing/2014/main" id="{8B7863D3-FC5F-40CE-A562-02758AA6D73B}"/>
              </a:ext>
            </a:extLst>
          </p:cNvPr>
          <p:cNvSpPr/>
          <p:nvPr userDrawn="1"/>
        </p:nvSpPr>
        <p:spPr>
          <a:xfrm>
            <a:off x="-7815" y="1303337"/>
            <a:ext cx="9144000" cy="27432"/>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990600"/>
          </a:xfrm>
        </p:spPr>
        <p:txBody>
          <a:bodyPr/>
          <a:lstStyle>
            <a:lvl1pPr>
              <a:defRPr>
                <a:latin typeface="Montserrat SemiBold" panose="00000700000000000000" pitchFamily="2"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fld id="{2ED94E3A-4F44-459A-A8C6-0F89DB66A349}" type="datetime1">
              <a:rPr lang="en-US" smtClean="0"/>
              <a:t>2/15/2024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A15FA-BE17-43B8-9BEB-647B1674F305}" type="datetime1">
              <a:rPr lang="en-US" smtClean="0"/>
              <a:t>2/15/2024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78FEA6AD-5963-42A3-B799-50DDE2FA9A3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ED8CC49-79B8-492E-806A-669EC5B077EA}"/>
              </a:ext>
            </a:extLst>
          </p:cNvPr>
          <p:cNvSpPr/>
          <p:nvPr userDrawn="1"/>
        </p:nvSpPr>
        <p:spPr>
          <a:xfrm>
            <a:off x="0" y="6172200"/>
            <a:ext cx="9144000" cy="685800"/>
          </a:xfrm>
          <a:prstGeom prst="rect">
            <a:avLst/>
          </a:prstGeom>
          <a:gradFill>
            <a:gsLst>
              <a:gs pos="0">
                <a:srgbClr val="1E6083"/>
              </a:gs>
              <a:gs pos="100000">
                <a:srgbClr val="24335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
            <a:ext cx="8610600" cy="990600"/>
          </a:xfrm>
        </p:spPr>
        <p:txBody>
          <a:bodyPr/>
          <a:lstStyle>
            <a:lvl1pPr>
              <a:defRPr sz="4000">
                <a:latin typeface="Montserrat SemiBold" panose="00000700000000000000" pitchFamily="2" charset="0"/>
              </a:defRPr>
            </a:lvl1p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4844901" y="1589567"/>
            <a:ext cx="3886200" cy="4572000"/>
          </a:xfrm>
        </p:spPr>
        <p:txBody>
          <a:bodyPr/>
          <a:lstStyle>
            <a:lvl1pPr>
              <a:defRPr>
                <a:latin typeface="Montserrat" panose="00000500000000000000" pitchFamily="2" charset="0"/>
              </a:defRPr>
            </a:lvl1pPr>
            <a:lvl2pPr>
              <a:defRPr>
                <a:latin typeface="Montserrat" panose="00000500000000000000" pitchFamily="2" charset="0"/>
              </a:defRPr>
            </a:lvl2pPr>
            <a:lvl3pPr>
              <a:defRPr>
                <a:latin typeface="Montserrat" panose="00000500000000000000" pitchFamily="2" charset="0"/>
              </a:defRPr>
            </a:lvl3pPr>
            <a:lvl4pPr>
              <a:defRPr>
                <a:latin typeface="Montserrat" panose="00000500000000000000" pitchFamily="2" charset="0"/>
              </a:defRPr>
            </a:lvl4pPr>
            <a:lvl5pPr>
              <a:defRPr>
                <a:latin typeface="Montserrat" panose="00000500000000000000"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1470B57B-6E08-4764-9AAF-340514370180}" type="datetime1">
              <a:rPr lang="en-US" smtClean="0"/>
              <a:t>2/15/2024</a:t>
            </a:fld>
            <a:endParaRPr lang="en-US" dirty="0"/>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fld id="{78FEA6AD-5963-42A3-B799-50DDE2FA9A33}"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
        <p:nvSpPr>
          <p:cNvPr id="14" name="Slide Number Placeholder 5">
            <a:extLst>
              <a:ext uri="{FF2B5EF4-FFF2-40B4-BE49-F238E27FC236}">
                <a16:creationId xmlns:a16="http://schemas.microsoft.com/office/drawing/2014/main" id="{77E6CF1F-EA97-4878-B491-350F856C668A}"/>
              </a:ext>
            </a:extLst>
          </p:cNvPr>
          <p:cNvSpPr txBox="1">
            <a:spLocks/>
          </p:cNvSpPr>
          <p:nvPr userDrawn="1"/>
        </p:nvSpPr>
        <p:spPr>
          <a:xfrm>
            <a:off x="8376559" y="6400800"/>
            <a:ext cx="533400" cy="244476"/>
          </a:xfrm>
          <a:prstGeom prst="rect">
            <a:avLst/>
          </a:prstGeom>
        </p:spPr>
        <p:txBody>
          <a:bodyPr/>
          <a:lstStyle>
            <a:defPPr>
              <a:defRPr lang="en-US"/>
            </a:defPPr>
            <a:lvl1pPr marL="0" algn="l"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FEA6AD-5963-42A3-B799-50DDE2FA9A33}" type="slidenum">
              <a:rPr lang="en-US" smtClean="0">
                <a:latin typeface="Montserrat" panose="00000500000000000000" pitchFamily="2" charset="0"/>
              </a:rPr>
              <a:pPr/>
              <a:t>‹#›</a:t>
            </a:fld>
            <a:endParaRPr lang="en-US" dirty="0">
              <a:latin typeface="Montserrat" panose="00000500000000000000" pitchFamily="2" charset="0"/>
            </a:endParaRPr>
          </a:p>
        </p:txBody>
      </p:sp>
      <p:pic>
        <p:nvPicPr>
          <p:cNvPr id="15" name="Picture 14" descr="AnLar and Westat logos">
            <a:extLst>
              <a:ext uri="{FF2B5EF4-FFF2-40B4-BE49-F238E27FC236}">
                <a16:creationId xmlns:a16="http://schemas.microsoft.com/office/drawing/2014/main" id="{A63E9FE3-7C85-407F-997F-8213B8C4FE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6325699"/>
            <a:ext cx="609600" cy="342900"/>
          </a:xfrm>
          <a:prstGeom prst="rect">
            <a:avLst/>
          </a:prstGeom>
        </p:spPr>
      </p:pic>
    </p:spTree>
    <p:extLst>
      <p:ext uri="{BB962C8B-B14F-4D97-AF65-F5344CB8AC3E}">
        <p14:creationId xmlns:p14="http://schemas.microsoft.com/office/powerpoint/2010/main" val="138468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250D039-AEAE-489C-8573-0583CF0EAFB8}" type="datetime1">
              <a:rPr lang="en-US" smtClean="0"/>
              <a:t>2/15/2024</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700" r:id="rId4"/>
    <p:sldLayoutId id="2147483702" r:id="rId5"/>
    <p:sldLayoutId id="2147483703" r:id="rId6"/>
    <p:sldLayoutId id="2147483710" r:id="rId7"/>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dxTEyI6qft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hyperlink" Target="https://youtu.be/Y2_qdMIzCjE"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dp.ed.gov/OSEP/Content/pdf/OSEP-PDPDCS-Final-Closeout-Checklist_v1b.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L8auDnoUrVc"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pdp.ed.gov/OSEP/Content/pdf/Security_Incidents_OSEP.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hyperlink" Target="https://pdp.ed.gov/OSEP/Content/pdf/Security_Encryption_OSEP.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dp.ed.gov/OSEP/Home/Trainin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pdp.ed.gov/OSEP/Home/dcsfaq"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hyperlink" Target="mailto:serviceobligation@ed.gov"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youtu.be/yRFR5zRggl4" TargetMode="Externa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pdp.ed.gov/OSEP/Home/faq2006" TargetMode="External"/><Relationship Id="rId2" Type="http://schemas.openxmlformats.org/officeDocument/2006/relationships/hyperlink" Target="https://pdp.ed.gov/OSEP/Regulation/ProgramRegs2006" TargetMode="External"/><Relationship Id="rId1" Type="http://schemas.openxmlformats.org/officeDocument/2006/relationships/slideLayout" Target="../slideLayouts/slideLayout3.xml"/><Relationship Id="rId4" Type="http://schemas.openxmlformats.org/officeDocument/2006/relationships/hyperlink" Target="https://pdp.ed.gov/OSEP/Home/Agre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29000"/>
            <a:ext cx="7086600" cy="1905000"/>
          </a:xfrm>
        </p:spPr>
        <p:txBody>
          <a:bodyPr>
            <a:noAutofit/>
          </a:bodyPr>
          <a:lstStyle/>
          <a:p>
            <a:pPr algn="l"/>
            <a:r>
              <a:rPr lang="en-US" sz="3200" dirty="0">
                <a:solidFill>
                  <a:schemeClr val="tx1"/>
                </a:solidFill>
              </a:rPr>
              <a:t>Personnel Development Program Data Collection System (PDPDCS)</a:t>
            </a:r>
            <a:br>
              <a:rPr lang="en-US" sz="3600" dirty="0">
                <a:solidFill>
                  <a:schemeClr val="tx1"/>
                </a:solidFill>
              </a:rPr>
            </a:br>
            <a:br>
              <a:rPr lang="en-US" sz="2000" dirty="0">
                <a:solidFill>
                  <a:schemeClr val="tx1"/>
                </a:solidFill>
              </a:rPr>
            </a:br>
            <a:r>
              <a:rPr lang="en-US" sz="2000" dirty="0" err="1">
                <a:solidFill>
                  <a:schemeClr val="tx1"/>
                </a:solidFill>
              </a:rPr>
              <a:t>celia</a:t>
            </a:r>
            <a:r>
              <a:rPr lang="en-US" sz="2000" dirty="0">
                <a:solidFill>
                  <a:schemeClr val="tx1"/>
                </a:solidFill>
              </a:rPr>
              <a:t> </a:t>
            </a:r>
            <a:r>
              <a:rPr lang="en-US" sz="2000" dirty="0" err="1">
                <a:solidFill>
                  <a:schemeClr val="tx1"/>
                </a:solidFill>
              </a:rPr>
              <a:t>rosenquist</a:t>
            </a:r>
            <a:r>
              <a:rPr lang="en-US" sz="1400" dirty="0">
                <a:solidFill>
                  <a:schemeClr val="tx1"/>
                </a:solidFill>
              </a:rPr>
              <a:t>, OSEP</a:t>
            </a:r>
            <a:br>
              <a:rPr lang="en-US" sz="1400" dirty="0">
                <a:solidFill>
                  <a:schemeClr val="tx1"/>
                </a:solidFill>
              </a:rPr>
            </a:br>
            <a:r>
              <a:rPr lang="en-US" sz="2000" dirty="0" err="1">
                <a:solidFill>
                  <a:schemeClr val="tx1"/>
                </a:solidFill>
              </a:rPr>
              <a:t>michelle</a:t>
            </a:r>
            <a:r>
              <a:rPr lang="en-US" sz="2000" dirty="0">
                <a:solidFill>
                  <a:schemeClr val="tx1"/>
                </a:solidFill>
              </a:rPr>
              <a:t> bloom,</a:t>
            </a:r>
            <a:r>
              <a:rPr lang="en-US" sz="1400" dirty="0">
                <a:solidFill>
                  <a:schemeClr val="tx1"/>
                </a:solidFill>
              </a:rPr>
              <a:t> OSEP Program coordinator</a:t>
            </a:r>
            <a:br>
              <a:rPr lang="en-US" sz="1400" dirty="0"/>
            </a:br>
            <a:r>
              <a:rPr lang="en-US" sz="2000" dirty="0"/>
              <a:t>Emily Hare</a:t>
            </a:r>
            <a:r>
              <a:rPr lang="en-US" sz="1400" dirty="0"/>
              <a:t>, OSEP Program Coordinator Support</a:t>
            </a:r>
            <a:br>
              <a:rPr lang="en-US" sz="2000" dirty="0">
                <a:solidFill>
                  <a:schemeClr val="tx1"/>
                </a:solidFill>
              </a:rPr>
            </a:br>
            <a:br>
              <a:rPr lang="en-US" sz="2000" dirty="0">
                <a:solidFill>
                  <a:schemeClr val="tx1"/>
                </a:solidFill>
              </a:rPr>
            </a:br>
            <a:endParaRPr lang="en-US" sz="1400" dirty="0">
              <a:solidFill>
                <a:schemeClr val="tx1"/>
              </a:solidFill>
            </a:endParaRPr>
          </a:p>
        </p:txBody>
      </p:sp>
      <p:sp>
        <p:nvSpPr>
          <p:cNvPr id="3" name="Subtitle 2"/>
          <p:cNvSpPr>
            <a:spLocks noGrp="1"/>
          </p:cNvSpPr>
          <p:nvPr>
            <p:ph type="subTitle" idx="1"/>
          </p:nvPr>
        </p:nvSpPr>
        <p:spPr/>
        <p:txBody>
          <a:bodyPr>
            <a:normAutofit/>
          </a:bodyPr>
          <a:lstStyle/>
          <a:p>
            <a:pPr algn="r"/>
            <a:r>
              <a:rPr lang="en-US" b="1" dirty="0">
                <a:latin typeface="Montserrat SemiBold" panose="00000700000000000000" pitchFamily="2" charset="0"/>
              </a:rPr>
              <a:t>January 25, 2024</a:t>
            </a:r>
          </a:p>
        </p:txBody>
      </p:sp>
    </p:spTree>
    <p:extLst>
      <p:ext uri="{BB962C8B-B14F-4D97-AF65-F5344CB8AC3E}">
        <p14:creationId xmlns:p14="http://schemas.microsoft.com/office/powerpoint/2010/main" val="2580597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A24A5-539D-4AD0-AB5A-B75CEE80C937}"/>
              </a:ext>
            </a:extLst>
          </p:cNvPr>
          <p:cNvSpPr>
            <a:spLocks noGrp="1"/>
          </p:cNvSpPr>
          <p:nvPr>
            <p:ph type="title"/>
          </p:nvPr>
        </p:nvSpPr>
        <p:spPr/>
        <p:txBody>
          <a:bodyPr/>
          <a:lstStyle/>
          <a:p>
            <a:r>
              <a:rPr lang="en-US" sz="3600" dirty="0"/>
              <a:t>Pending Scholars</a:t>
            </a:r>
          </a:p>
        </p:txBody>
      </p:sp>
      <p:graphicFrame>
        <p:nvGraphicFramePr>
          <p:cNvPr id="7" name="Content Placeholder 2" descr="OSEP requires that scholars are in a pending status for no more than 30 days.&#10;Help Desk staff will contact you and your Project Officer if your grant has scholars in a pending status at the end of each annual data collection period.">
            <a:extLst>
              <a:ext uri="{FF2B5EF4-FFF2-40B4-BE49-F238E27FC236}">
                <a16:creationId xmlns:a16="http://schemas.microsoft.com/office/drawing/2014/main" id="{B4B73906-DBE2-8D0E-4921-0D44579272A1}"/>
              </a:ext>
            </a:extLst>
          </p:cNvPr>
          <p:cNvGraphicFramePr>
            <a:graphicFrameLocks noGrp="1"/>
          </p:cNvGraphicFramePr>
          <p:nvPr>
            <p:ph sz="quarter" idx="1"/>
            <p:extLst>
              <p:ext uri="{D42A27DB-BD31-4B8C-83A1-F6EECF244321}">
                <p14:modId xmlns:p14="http://schemas.microsoft.com/office/powerpoint/2010/main" val="3848013978"/>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866C9519-2AFB-4AE8-98CC-7E2E9BC72959}"/>
              </a:ext>
              <a:ext uri="{C183D7F6-B498-43B3-948B-1728B52AA6E4}">
                <adec:decorative xmlns:adec="http://schemas.microsoft.com/office/drawing/2017/decorative" val="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22778" r="59929" b="53703"/>
          <a:stretch/>
        </p:blipFill>
        <p:spPr>
          <a:xfrm>
            <a:off x="762000" y="3749488"/>
            <a:ext cx="1743419" cy="2286000"/>
          </a:xfrm>
          <a:prstGeom prst="rect">
            <a:avLst/>
          </a:prstGeom>
        </p:spPr>
      </p:pic>
      <p:sp>
        <p:nvSpPr>
          <p:cNvPr id="4" name="Slide Number Placeholder 3">
            <a:extLst>
              <a:ext uri="{FF2B5EF4-FFF2-40B4-BE49-F238E27FC236}">
                <a16:creationId xmlns:a16="http://schemas.microsoft.com/office/drawing/2014/main" id="{982ACE39-5F4E-46B7-A7F4-26BC62A1E0E7}"/>
              </a:ext>
              <a:ext uri="{C183D7F6-B498-43B3-948B-1728B52AA6E4}">
                <adec:decorative xmlns:adec="http://schemas.microsoft.com/office/drawing/2017/decorative" val="0"/>
              </a:ext>
            </a:extLst>
          </p:cNvPr>
          <p:cNvSpPr>
            <a:spLocks noGrp="1"/>
          </p:cNvSpPr>
          <p:nvPr>
            <p:ph type="sldNum" sz="quarter" idx="12"/>
          </p:nvPr>
        </p:nvSpPr>
        <p:spPr/>
        <p:txBody>
          <a:bodyPr/>
          <a:lstStyle/>
          <a:p>
            <a:fld id="{78FEA6AD-5963-42A3-B799-50DDE2FA9A33}" type="slidenum">
              <a:rPr lang="en-US" smtClean="0"/>
              <a:pPr/>
              <a:t>10</a:t>
            </a:fld>
            <a:endParaRPr lang="en-US" dirty="0"/>
          </a:p>
        </p:txBody>
      </p:sp>
    </p:spTree>
    <p:extLst>
      <p:ext uri="{BB962C8B-B14F-4D97-AF65-F5344CB8AC3E}">
        <p14:creationId xmlns:p14="http://schemas.microsoft.com/office/powerpoint/2010/main" val="442786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462F-DF7C-E6A4-A264-97027A0DE7BE}"/>
              </a:ext>
            </a:extLst>
          </p:cNvPr>
          <p:cNvSpPr>
            <a:spLocks noGrp="1"/>
          </p:cNvSpPr>
          <p:nvPr>
            <p:ph type="title"/>
          </p:nvPr>
        </p:nvSpPr>
        <p:spPr/>
        <p:txBody>
          <a:bodyPr/>
          <a:lstStyle/>
          <a:p>
            <a:r>
              <a:rPr lang="en-US" dirty="0"/>
              <a:t>Demonstration Recording</a:t>
            </a:r>
          </a:p>
        </p:txBody>
      </p:sp>
      <p:sp>
        <p:nvSpPr>
          <p:cNvPr id="3" name="Content Placeholder 2">
            <a:extLst>
              <a:ext uri="{FF2B5EF4-FFF2-40B4-BE49-F238E27FC236}">
                <a16:creationId xmlns:a16="http://schemas.microsoft.com/office/drawing/2014/main" id="{81B0499F-A515-B49C-5850-638475AE23CA}"/>
              </a:ext>
            </a:extLst>
          </p:cNvPr>
          <p:cNvSpPr>
            <a:spLocks noGrp="1"/>
          </p:cNvSpPr>
          <p:nvPr>
            <p:ph sz="quarter" idx="1"/>
          </p:nvPr>
        </p:nvSpPr>
        <p:spPr/>
        <p:txBody>
          <a:bodyPr/>
          <a:lstStyle/>
          <a:p>
            <a:pPr marL="0" indent="0">
              <a:buNone/>
            </a:pPr>
            <a:r>
              <a:rPr lang="en-US" dirty="0"/>
              <a:t>Watch a demonstration of how to update enrolled scholar records during the data collection period </a:t>
            </a:r>
            <a:r>
              <a:rPr lang="en-US" dirty="0">
                <a:hlinkClick r:id="rId3"/>
              </a:rPr>
              <a:t>here</a:t>
            </a:r>
            <a:r>
              <a:rPr lang="en-US" dirty="0"/>
              <a:t>. </a:t>
            </a:r>
          </a:p>
        </p:txBody>
      </p:sp>
      <p:sp>
        <p:nvSpPr>
          <p:cNvPr id="4" name="Slide Number Placeholder 3">
            <a:extLst>
              <a:ext uri="{FF2B5EF4-FFF2-40B4-BE49-F238E27FC236}">
                <a16:creationId xmlns:a16="http://schemas.microsoft.com/office/drawing/2014/main" id="{730AC255-02E2-06C2-FE41-5AFEF49F33F0}"/>
              </a:ext>
            </a:extLst>
          </p:cNvPr>
          <p:cNvSpPr>
            <a:spLocks noGrp="1"/>
          </p:cNvSpPr>
          <p:nvPr>
            <p:ph type="sldNum" sz="quarter" idx="12"/>
          </p:nvPr>
        </p:nvSpPr>
        <p:spPr/>
        <p:txBody>
          <a:bodyPr/>
          <a:lstStyle/>
          <a:p>
            <a:fld id="{78FEA6AD-5963-42A3-B799-50DDE2FA9A33}" type="slidenum">
              <a:rPr lang="en-US" smtClean="0"/>
              <a:pPr/>
              <a:t>11</a:t>
            </a:fld>
            <a:endParaRPr lang="en-US" dirty="0"/>
          </a:p>
        </p:txBody>
      </p:sp>
    </p:spTree>
    <p:extLst>
      <p:ext uri="{BB962C8B-B14F-4D97-AF65-F5344CB8AC3E}">
        <p14:creationId xmlns:p14="http://schemas.microsoft.com/office/powerpoint/2010/main" val="16476444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FD21-0435-38EF-C4A7-66D4C86EFE5C}"/>
              </a:ext>
            </a:extLst>
          </p:cNvPr>
          <p:cNvSpPr>
            <a:spLocks noGrp="1"/>
          </p:cNvSpPr>
          <p:nvPr>
            <p:ph type="ctrTitle"/>
          </p:nvPr>
        </p:nvSpPr>
        <p:spPr>
          <a:xfrm>
            <a:off x="762000" y="2476500"/>
            <a:ext cx="7543800" cy="1905000"/>
          </a:xfrm>
        </p:spPr>
        <p:txBody>
          <a:bodyPr>
            <a:noAutofit/>
          </a:bodyPr>
          <a:lstStyle/>
          <a:p>
            <a:r>
              <a:rPr lang="en-US" dirty="0"/>
              <a:t>Updating and exiting scholar records</a:t>
            </a:r>
          </a:p>
        </p:txBody>
      </p:sp>
      <p:sp>
        <p:nvSpPr>
          <p:cNvPr id="3" name="Subtitle 2">
            <a:extLst>
              <a:ext uri="{FF2B5EF4-FFF2-40B4-BE49-F238E27FC236}">
                <a16:creationId xmlns:a16="http://schemas.microsoft.com/office/drawing/2014/main" id="{FE5A6BE9-8CF4-05E9-29A6-6A0D2FC5DE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29379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A335-299C-4111-B2E4-D2B279E13B2F}"/>
              </a:ext>
            </a:extLst>
          </p:cNvPr>
          <p:cNvSpPr>
            <a:spLocks noGrp="1"/>
          </p:cNvSpPr>
          <p:nvPr>
            <p:ph type="title"/>
          </p:nvPr>
        </p:nvSpPr>
        <p:spPr>
          <a:xfrm>
            <a:off x="228599" y="212724"/>
            <a:ext cx="8681359" cy="990600"/>
          </a:xfrm>
        </p:spPr>
        <p:txBody>
          <a:bodyPr>
            <a:normAutofit fontScale="90000"/>
          </a:bodyPr>
          <a:lstStyle/>
          <a:p>
            <a:r>
              <a:rPr lang="en-US" dirty="0"/>
              <a:t>Activities to complete in the PDPDCS Part 2</a:t>
            </a:r>
          </a:p>
        </p:txBody>
      </p:sp>
      <p:sp>
        <p:nvSpPr>
          <p:cNvPr id="3" name="Content Placeholder 2">
            <a:extLst>
              <a:ext uri="{FF2B5EF4-FFF2-40B4-BE49-F238E27FC236}">
                <a16:creationId xmlns:a16="http://schemas.microsoft.com/office/drawing/2014/main" id="{E9FFA51C-186A-4764-A155-924619108AE5}"/>
              </a:ext>
            </a:extLst>
          </p:cNvPr>
          <p:cNvSpPr>
            <a:spLocks noGrp="1"/>
          </p:cNvSpPr>
          <p:nvPr>
            <p:ph sz="quarter" idx="1"/>
          </p:nvPr>
        </p:nvSpPr>
        <p:spPr>
          <a:xfrm>
            <a:off x="-10886" y="1519354"/>
            <a:ext cx="9144000" cy="4565416"/>
          </a:xfrm>
        </p:spPr>
        <p:txBody>
          <a:bodyPr>
            <a:noAutofit/>
          </a:bodyPr>
          <a:lstStyle/>
          <a:p>
            <a:pPr marL="514350" indent="-514350">
              <a:spcBef>
                <a:spcPts val="0"/>
              </a:spcBef>
              <a:spcAft>
                <a:spcPts val="600"/>
              </a:spcAft>
              <a:buFont typeface="+mj-lt"/>
              <a:buAutoNum type="arabicPeriod"/>
            </a:pPr>
            <a:r>
              <a:rPr lang="en-US" sz="2800" dirty="0"/>
              <a:t>Update the training, funding, and completion status sections for each enrolled scholar:</a:t>
            </a:r>
          </a:p>
          <a:p>
            <a:pPr marL="834390" lvl="1" indent="-514350">
              <a:spcBef>
                <a:spcPts val="0"/>
              </a:spcBef>
              <a:spcAft>
                <a:spcPts val="600"/>
              </a:spcAft>
            </a:pPr>
            <a:r>
              <a:rPr lang="en-US" sz="2300" b="1" dirty="0"/>
              <a:t>Section G: </a:t>
            </a:r>
            <a:r>
              <a:rPr lang="en-US" sz="2300" dirty="0"/>
              <a:t>Current Training Program Information</a:t>
            </a:r>
          </a:p>
          <a:p>
            <a:pPr marL="834390" lvl="1" indent="-514350">
              <a:spcBef>
                <a:spcPts val="0"/>
              </a:spcBef>
              <a:spcAft>
                <a:spcPts val="600"/>
              </a:spcAft>
            </a:pPr>
            <a:r>
              <a:rPr lang="en-US" sz="2300" b="1" dirty="0"/>
              <a:t>Section H: </a:t>
            </a:r>
            <a:r>
              <a:rPr lang="en-US" sz="2300" dirty="0"/>
              <a:t>Employment Information During OSEP Grant Program</a:t>
            </a:r>
          </a:p>
          <a:p>
            <a:pPr marL="834390" lvl="1" indent="-514350">
              <a:spcBef>
                <a:spcPts val="0"/>
              </a:spcBef>
              <a:spcAft>
                <a:spcPts val="600"/>
              </a:spcAft>
            </a:pPr>
            <a:r>
              <a:rPr lang="en-US" sz="2300" b="1" dirty="0"/>
              <a:t>Section I: </a:t>
            </a:r>
            <a:r>
              <a:rPr lang="en-US" sz="2300" dirty="0"/>
              <a:t>Scholar Status</a:t>
            </a:r>
          </a:p>
          <a:p>
            <a:pPr marL="514350" indent="-514350">
              <a:spcBef>
                <a:spcPts val="0"/>
              </a:spcBef>
              <a:spcAft>
                <a:spcPts val="600"/>
              </a:spcAft>
              <a:buFont typeface="+mj-lt"/>
              <a:buAutoNum type="arabicPeriod"/>
            </a:pPr>
            <a:r>
              <a:rPr lang="en-US" sz="2800" dirty="0"/>
              <a:t>Enter exit information for scholars no longer enrolled (Section J)</a:t>
            </a:r>
          </a:p>
          <a:p>
            <a:pPr marL="514350" indent="-514350">
              <a:spcBef>
                <a:spcPts val="0"/>
              </a:spcBef>
              <a:spcAft>
                <a:spcPts val="600"/>
              </a:spcAft>
              <a:buFont typeface="+mj-lt"/>
              <a:buAutoNum type="arabicPeriod"/>
            </a:pPr>
            <a:r>
              <a:rPr lang="en-US" sz="2800" b="1" dirty="0"/>
              <a:t>Review and submit all data by April 2</a:t>
            </a:r>
            <a:r>
              <a:rPr lang="en-US" sz="2800" b="1" baseline="30000" dirty="0"/>
              <a:t>nd</a:t>
            </a:r>
            <a:r>
              <a:rPr lang="en-US" sz="2800" b="1" dirty="0"/>
              <a:t> deadline</a:t>
            </a:r>
          </a:p>
          <a:p>
            <a:pPr marL="514350" indent="-51435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04DC61-C3E6-4A07-868E-EAE85C1D85B9}"/>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13</a:t>
            </a:fld>
            <a:endParaRPr lang="en-US" dirty="0">
              <a:latin typeface="Montserrat" panose="00000500000000000000" pitchFamily="2" charset="0"/>
            </a:endParaRPr>
          </a:p>
        </p:txBody>
      </p:sp>
    </p:spTree>
    <p:extLst>
      <p:ext uri="{BB962C8B-B14F-4D97-AF65-F5344CB8AC3E}">
        <p14:creationId xmlns:p14="http://schemas.microsoft.com/office/powerpoint/2010/main" val="2903985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B136E-4E61-4578-B279-191D8610F868}"/>
              </a:ext>
            </a:extLst>
          </p:cNvPr>
          <p:cNvSpPr>
            <a:spLocks noGrp="1"/>
          </p:cNvSpPr>
          <p:nvPr>
            <p:ph type="title"/>
          </p:nvPr>
        </p:nvSpPr>
        <p:spPr>
          <a:xfrm>
            <a:off x="228599" y="228600"/>
            <a:ext cx="8681359" cy="990600"/>
          </a:xfrm>
        </p:spPr>
        <p:txBody>
          <a:bodyPr>
            <a:normAutofit/>
          </a:bodyPr>
          <a:lstStyle/>
          <a:p>
            <a:r>
              <a:rPr lang="en-US" dirty="0"/>
              <a:t>Digital EC Process</a:t>
            </a:r>
          </a:p>
        </p:txBody>
      </p:sp>
      <p:pic>
        <p:nvPicPr>
          <p:cNvPr id="17" name="Picture 16" descr="Screenshot of scholar record with the accumulated academic years funding circled">
            <a:extLst>
              <a:ext uri="{FF2B5EF4-FFF2-40B4-BE49-F238E27FC236}">
                <a16:creationId xmlns:a16="http://schemas.microsoft.com/office/drawing/2014/main" id="{21D4A3D1-6089-C390-4C1E-EB655B25F8BB}"/>
              </a:ext>
            </a:extLst>
          </p:cNvPr>
          <p:cNvPicPr>
            <a:picLocks noChangeAspect="1"/>
          </p:cNvPicPr>
          <p:nvPr/>
        </p:nvPicPr>
        <p:blipFill rotWithShape="1">
          <a:blip r:embed="rId3"/>
          <a:srcRect r="35171"/>
          <a:stretch/>
        </p:blipFill>
        <p:spPr>
          <a:xfrm>
            <a:off x="152399" y="1371600"/>
            <a:ext cx="2514601" cy="2819400"/>
          </a:xfrm>
          <a:prstGeom prst="rect">
            <a:avLst/>
          </a:prstGeom>
          <a:ln>
            <a:noFill/>
          </a:ln>
          <a:effectLst>
            <a:outerShdw blurRad="292100" dist="139700" dir="2700000" algn="tl" rotWithShape="0">
              <a:srgbClr val="333333">
                <a:alpha val="65000"/>
              </a:srgbClr>
            </a:outerShdw>
          </a:effectLst>
        </p:spPr>
      </p:pic>
      <p:pic>
        <p:nvPicPr>
          <p:cNvPr id="15" name="Picture 14" descr="Screenshot of digital EC with the accumulated academic years of funding circled">
            <a:extLst>
              <a:ext uri="{FF2B5EF4-FFF2-40B4-BE49-F238E27FC236}">
                <a16:creationId xmlns:a16="http://schemas.microsoft.com/office/drawing/2014/main" id="{DE04909A-8FF1-9520-4E7D-7B3E2A7968C4}"/>
              </a:ext>
            </a:extLst>
          </p:cNvPr>
          <p:cNvPicPr>
            <a:picLocks noChangeAspect="1"/>
          </p:cNvPicPr>
          <p:nvPr/>
        </p:nvPicPr>
        <p:blipFill>
          <a:blip r:embed="rId4"/>
          <a:stretch>
            <a:fillRect/>
          </a:stretch>
        </p:blipFill>
        <p:spPr>
          <a:xfrm>
            <a:off x="3095526" y="1347779"/>
            <a:ext cx="5664077" cy="3790184"/>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D27BC965-9BF5-9BF8-FDB6-C0C06F08BEBD}"/>
              </a:ext>
            </a:extLst>
          </p:cNvPr>
          <p:cNvSpPr txBox="1"/>
          <p:nvPr/>
        </p:nvSpPr>
        <p:spPr>
          <a:xfrm>
            <a:off x="1047383" y="5318056"/>
            <a:ext cx="7043789" cy="646331"/>
          </a:xfrm>
          <a:prstGeom prst="rect">
            <a:avLst/>
          </a:prstGeom>
          <a:ln>
            <a:solidFill>
              <a:srgbClr val="FF00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b="1" dirty="0">
                <a:latin typeface="Montserrat" panose="00000500000000000000" pitchFamily="2" charset="0"/>
              </a:rPr>
              <a:t>Scholars are not considered exited until the EC has been signed AND the scholar’s record has been submitted. </a:t>
            </a:r>
          </a:p>
        </p:txBody>
      </p:sp>
      <p:sp>
        <p:nvSpPr>
          <p:cNvPr id="5" name="TextBox 4">
            <a:extLst>
              <a:ext uri="{FF2B5EF4-FFF2-40B4-BE49-F238E27FC236}">
                <a16:creationId xmlns:a16="http://schemas.microsoft.com/office/drawing/2014/main" id="{54CD0C79-2688-D89D-76EC-C5DC9BAD7A3B}"/>
              </a:ext>
            </a:extLst>
          </p:cNvPr>
          <p:cNvSpPr txBox="1"/>
          <p:nvPr/>
        </p:nvSpPr>
        <p:spPr>
          <a:xfrm>
            <a:off x="353682" y="4430077"/>
            <a:ext cx="2112034" cy="707886"/>
          </a:xfrm>
          <a:prstGeom prst="rect">
            <a:avLst/>
          </a:prstGeom>
          <a:noFill/>
        </p:spPr>
        <p:txBody>
          <a:bodyPr wrap="square" rtlCol="0">
            <a:spAutoFit/>
          </a:bodyPr>
          <a:lstStyle/>
          <a:p>
            <a:pPr algn="ctr"/>
            <a:r>
              <a:rPr lang="en-US" sz="2000" dirty="0">
                <a:latin typeface="Montserrat" panose="00000500000000000000" pitchFamily="2" charset="0"/>
                <a:hlinkClick r:id="rId5"/>
              </a:rPr>
              <a:t>Digital EC Demo Link</a:t>
            </a:r>
            <a:endParaRPr lang="en-US" sz="2000" dirty="0">
              <a:latin typeface="Montserrat" panose="00000500000000000000" pitchFamily="2" charset="0"/>
            </a:endParaRPr>
          </a:p>
        </p:txBody>
      </p:sp>
      <p:sp>
        <p:nvSpPr>
          <p:cNvPr id="4" name="Slide Number Placeholder 3">
            <a:extLst>
              <a:ext uri="{FF2B5EF4-FFF2-40B4-BE49-F238E27FC236}">
                <a16:creationId xmlns:a16="http://schemas.microsoft.com/office/drawing/2014/main" id="{713D2499-9305-4663-8351-48D1597D5304}"/>
              </a:ext>
              <a:ext uri="{C183D7F6-B498-43B3-948B-1728B52AA6E4}">
                <adec:decorative xmlns:adec="http://schemas.microsoft.com/office/drawing/2017/decorative" val="0"/>
              </a:ext>
            </a:extLst>
          </p:cNvPr>
          <p:cNvSpPr>
            <a:spLocks noGrp="1"/>
          </p:cNvSpPr>
          <p:nvPr>
            <p:ph type="sldNum" sz="quarter" idx="12"/>
          </p:nvPr>
        </p:nvSpPr>
        <p:spPr>
          <a:xfrm>
            <a:off x="8376559" y="6400800"/>
            <a:ext cx="533400" cy="244476"/>
          </a:xfrm>
        </p:spPr>
        <p:txBody>
          <a:bodyPr/>
          <a:lstStyle/>
          <a:p>
            <a:fld id="{78FEA6AD-5963-42A3-B799-50DDE2FA9A33}" type="slidenum">
              <a:rPr lang="en-US" smtClean="0">
                <a:latin typeface="Montserrat" panose="00000500000000000000" pitchFamily="2" charset="0"/>
              </a:rPr>
              <a:pPr/>
              <a:t>14</a:t>
            </a:fld>
            <a:endParaRPr lang="en-US" dirty="0">
              <a:latin typeface="Montserrat" panose="00000500000000000000" pitchFamily="2" charset="0"/>
            </a:endParaRPr>
          </a:p>
        </p:txBody>
      </p:sp>
      <p:sp>
        <p:nvSpPr>
          <p:cNvPr id="32" name="Oval 31">
            <a:extLst>
              <a:ext uri="{FF2B5EF4-FFF2-40B4-BE49-F238E27FC236}">
                <a16:creationId xmlns:a16="http://schemas.microsoft.com/office/drawing/2014/main" id="{9BFEE3D9-D8D6-D3F0-503B-4D5F07E1186B}"/>
              </a:ext>
              <a:ext uri="{C183D7F6-B498-43B3-948B-1728B52AA6E4}">
                <adec:decorative xmlns:adec="http://schemas.microsoft.com/office/drawing/2017/decorative" val="1"/>
              </a:ext>
            </a:extLst>
          </p:cNvPr>
          <p:cNvSpPr/>
          <p:nvPr/>
        </p:nvSpPr>
        <p:spPr>
          <a:xfrm>
            <a:off x="762000" y="2975344"/>
            <a:ext cx="990600" cy="4572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3" name="Oval 32">
            <a:extLst>
              <a:ext uri="{FF2B5EF4-FFF2-40B4-BE49-F238E27FC236}">
                <a16:creationId xmlns:a16="http://schemas.microsoft.com/office/drawing/2014/main" id="{9927565F-2D77-21C1-B0E6-F3D64EC448F8}"/>
              </a:ext>
              <a:ext uri="{C183D7F6-B498-43B3-948B-1728B52AA6E4}">
                <adec:decorative xmlns:adec="http://schemas.microsoft.com/office/drawing/2017/decorative" val="1"/>
              </a:ext>
            </a:extLst>
          </p:cNvPr>
          <p:cNvSpPr/>
          <p:nvPr/>
        </p:nvSpPr>
        <p:spPr>
          <a:xfrm>
            <a:off x="4419600" y="3657600"/>
            <a:ext cx="990600" cy="45720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7361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65437-8449-4167-B690-790B0E6C8C1C}"/>
              </a:ext>
            </a:extLst>
          </p:cNvPr>
          <p:cNvSpPr>
            <a:spLocks noGrp="1"/>
          </p:cNvSpPr>
          <p:nvPr>
            <p:ph type="title"/>
          </p:nvPr>
        </p:nvSpPr>
        <p:spPr/>
        <p:txBody>
          <a:bodyPr>
            <a:normAutofit fontScale="90000"/>
          </a:bodyPr>
          <a:lstStyle/>
          <a:p>
            <a:r>
              <a:rPr lang="en-US" dirty="0"/>
              <a:t>Which program completion status should I select for my scholar?</a:t>
            </a:r>
          </a:p>
        </p:txBody>
      </p:sp>
      <p:graphicFrame>
        <p:nvGraphicFramePr>
          <p:cNvPr id="6" name="Content Placeholder 2" descr="Enrolled: The scholar is currently enrolled in the funded training program.&#10;Enrolled, No Longer Receiving OSEP Funding: The scholar is currently enrolled in the funded training program but is no longer receiving OSEP funding.&#10;Graduated/Completed: The scholar has completed the funded training program. &#10;Exited without Completion: The scholar has exited the OSEP training program without completing the program.">
            <a:extLst>
              <a:ext uri="{FF2B5EF4-FFF2-40B4-BE49-F238E27FC236}">
                <a16:creationId xmlns:a16="http://schemas.microsoft.com/office/drawing/2014/main" id="{5B27BBB7-38FE-0C37-2E1F-791A924C71F2}"/>
              </a:ext>
            </a:extLst>
          </p:cNvPr>
          <p:cNvGraphicFramePr>
            <a:graphicFrameLocks noGrp="1"/>
          </p:cNvGraphicFramePr>
          <p:nvPr>
            <p:ph sz="quarter" idx="1"/>
            <p:extLst>
              <p:ext uri="{D42A27DB-BD31-4B8C-83A1-F6EECF244321}">
                <p14:modId xmlns:p14="http://schemas.microsoft.com/office/powerpoint/2010/main" val="3110266584"/>
              </p:ext>
            </p:extLst>
          </p:nvPr>
        </p:nvGraphicFramePr>
        <p:xfrm>
          <a:off x="304800" y="1470066"/>
          <a:ext cx="8534400" cy="4565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DA75594-63C2-45AA-846F-0CA5793BCA90}"/>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15</a:t>
            </a:fld>
            <a:endParaRPr lang="en-US" dirty="0">
              <a:latin typeface="Montserrat" panose="00000500000000000000" pitchFamily="2" charset="0"/>
            </a:endParaRPr>
          </a:p>
        </p:txBody>
      </p:sp>
    </p:spTree>
    <p:extLst>
      <p:ext uri="{BB962C8B-B14F-4D97-AF65-F5344CB8AC3E}">
        <p14:creationId xmlns:p14="http://schemas.microsoft.com/office/powerpoint/2010/main" val="345891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Timeline for Updating and Exiting Scholars</a:t>
            </a:r>
          </a:p>
        </p:txBody>
      </p:sp>
      <p:sp>
        <p:nvSpPr>
          <p:cNvPr id="4" name="Content Placeholder 3"/>
          <p:cNvSpPr>
            <a:spLocks noGrp="1"/>
          </p:cNvSpPr>
          <p:nvPr>
            <p:ph sz="quarter" idx="1"/>
          </p:nvPr>
        </p:nvSpPr>
        <p:spPr>
          <a:xfrm>
            <a:off x="304799" y="1524000"/>
            <a:ext cx="8458200" cy="4495800"/>
          </a:xfrm>
        </p:spPr>
        <p:txBody>
          <a:bodyPr>
            <a:normAutofit/>
          </a:bodyPr>
          <a:lstStyle/>
          <a:p>
            <a:pPr marL="0" indent="0">
              <a:buNone/>
            </a:pPr>
            <a:r>
              <a:rPr lang="en-US" sz="3000" dirty="0"/>
              <a:t>Update scholar contact and program completion information </a:t>
            </a:r>
            <a:r>
              <a:rPr lang="en-US" sz="3000" b="1" dirty="0">
                <a:highlight>
                  <a:srgbClr val="D4DCEC"/>
                </a:highlight>
              </a:rPr>
              <a:t>within 30 days </a:t>
            </a:r>
            <a:r>
              <a:rPr lang="en-US" sz="3000" dirty="0"/>
              <a:t>of:</a:t>
            </a:r>
          </a:p>
          <a:p>
            <a:pPr lvl="1"/>
            <a:r>
              <a:rPr lang="en-US" dirty="0"/>
              <a:t>Scholar status changing from enrolled to </a:t>
            </a:r>
          </a:p>
          <a:p>
            <a:pPr lvl="2"/>
            <a:r>
              <a:rPr lang="en-US" dirty="0"/>
              <a:t>Enrolled but no longer funded,</a:t>
            </a:r>
          </a:p>
          <a:p>
            <a:pPr lvl="2"/>
            <a:r>
              <a:rPr lang="en-US" dirty="0"/>
              <a:t>Exited Prior to Completion, or</a:t>
            </a:r>
          </a:p>
          <a:p>
            <a:pPr lvl="2"/>
            <a:r>
              <a:rPr lang="en-US" dirty="0"/>
              <a:t>Graduated  </a:t>
            </a:r>
          </a:p>
          <a:p>
            <a:pPr lvl="1"/>
            <a:r>
              <a:rPr lang="en-US" dirty="0"/>
              <a:t>Grant budget period ending</a:t>
            </a:r>
          </a:p>
          <a:p>
            <a:pPr marL="0" indent="0">
              <a:buNone/>
            </a:pPr>
            <a:endParaRPr lang="en-US" sz="2200"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pPr/>
              <a:t>16</a:t>
            </a:fld>
            <a:endParaRPr lang="en-US" dirty="0"/>
          </a:p>
        </p:txBody>
      </p:sp>
      <p:grpSp>
        <p:nvGrpSpPr>
          <p:cNvPr id="2" name="Group 1">
            <a:extLst>
              <a:ext uri="{FF2B5EF4-FFF2-40B4-BE49-F238E27FC236}">
                <a16:creationId xmlns:a16="http://schemas.microsoft.com/office/drawing/2014/main" id="{86AB57AC-E74B-2709-6086-25B2996F156D}"/>
              </a:ext>
              <a:ext uri="{C183D7F6-B498-43B3-948B-1728B52AA6E4}">
                <adec:decorative xmlns:adec="http://schemas.microsoft.com/office/drawing/2017/decorative" val="1"/>
              </a:ext>
            </a:extLst>
          </p:cNvPr>
          <p:cNvGrpSpPr/>
          <p:nvPr/>
        </p:nvGrpSpPr>
        <p:grpSpPr>
          <a:xfrm>
            <a:off x="6324600" y="3771900"/>
            <a:ext cx="1828800" cy="1828800"/>
            <a:chOff x="6399510" y="2860083"/>
            <a:chExt cx="1828800" cy="1828800"/>
          </a:xfrm>
        </p:grpSpPr>
        <p:sp>
          <p:nvSpPr>
            <p:cNvPr id="6" name="Oval 5">
              <a:extLst>
                <a:ext uri="{FF2B5EF4-FFF2-40B4-BE49-F238E27FC236}">
                  <a16:creationId xmlns:a16="http://schemas.microsoft.com/office/drawing/2014/main" id="{1C935823-74DD-4982-A65F-B1CEC16847CD}"/>
                </a:ext>
              </a:extLst>
            </p:cNvPr>
            <p:cNvSpPr/>
            <p:nvPr/>
          </p:nvSpPr>
          <p:spPr>
            <a:xfrm>
              <a:off x="6399510" y="2860083"/>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69B6D5A-9CAA-409F-B2E1-29EDD00D31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477000" y="3048000"/>
              <a:ext cx="1520747" cy="1257300"/>
            </a:xfrm>
            <a:prstGeom prst="rect">
              <a:avLst/>
            </a:prstGeom>
          </p:spPr>
        </p:pic>
      </p:grpSp>
    </p:spTree>
    <p:extLst>
      <p:ext uri="{BB962C8B-B14F-4D97-AF65-F5344CB8AC3E}">
        <p14:creationId xmlns:p14="http://schemas.microsoft.com/office/powerpoint/2010/main" val="1282997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altLang="en-US" sz="3600" dirty="0"/>
              <a:t>Measure of Knowledge and Skills</a:t>
            </a:r>
            <a:endParaRPr lang="en-US" sz="3200" i="1" dirty="0"/>
          </a:p>
        </p:txBody>
      </p:sp>
      <p:sp>
        <p:nvSpPr>
          <p:cNvPr id="5" name="Content Placeholder 4">
            <a:extLst>
              <a:ext uri="{FF2B5EF4-FFF2-40B4-BE49-F238E27FC236}">
                <a16:creationId xmlns:a16="http://schemas.microsoft.com/office/drawing/2014/main" id="{22848A6E-DDE7-13EA-3FF7-6A10CC69D2C5}"/>
              </a:ext>
            </a:extLst>
          </p:cNvPr>
          <p:cNvSpPr>
            <a:spLocks noGrp="1"/>
          </p:cNvSpPr>
          <p:nvPr>
            <p:ph sz="quarter" idx="1"/>
          </p:nvPr>
        </p:nvSpPr>
        <p:spPr>
          <a:xfrm>
            <a:off x="0" y="1447800"/>
            <a:ext cx="9144000" cy="4800600"/>
          </a:xfrm>
        </p:spPr>
        <p:txBody>
          <a:bodyPr>
            <a:normAutofit fontScale="92500" lnSpcReduction="10000"/>
          </a:bodyPr>
          <a:lstStyle/>
          <a:p>
            <a:pPr>
              <a:spcAft>
                <a:spcPts val="600"/>
              </a:spcAft>
            </a:pPr>
            <a:r>
              <a:rPr lang="en-US" sz="3300" dirty="0"/>
              <a:t>Completed/graduated scholars are required to fulfill a measure demonstrating knowledge and skills </a:t>
            </a:r>
            <a:r>
              <a:rPr lang="en-US" altLang="en-US" sz="3300" dirty="0"/>
              <a:t>in evidence-based practices for children with disabilities</a:t>
            </a:r>
          </a:p>
          <a:p>
            <a:r>
              <a:rPr lang="en-US" altLang="en-US" sz="3300" dirty="0"/>
              <a:t>Options for measures:</a:t>
            </a:r>
          </a:p>
          <a:p>
            <a:pPr marL="731520" lvl="2" indent="-457200">
              <a:spcBef>
                <a:spcPts val="300"/>
              </a:spcBef>
              <a:buFont typeface="Courier New" panose="02070309020205020404" pitchFamily="49" charset="0"/>
              <a:buChar char="o"/>
            </a:pPr>
            <a:r>
              <a:rPr lang="en-US" altLang="en-US" sz="2500" b="1" dirty="0">
                <a:latin typeface="Montserrat" panose="00000500000000000000" pitchFamily="2" charset="0"/>
              </a:rPr>
              <a:t>Grantee-specific tests </a:t>
            </a:r>
            <a:r>
              <a:rPr lang="en-US" altLang="en-US" sz="2500" dirty="0">
                <a:latin typeface="Montserrat" panose="00000500000000000000" pitchFamily="2" charset="0"/>
              </a:rPr>
              <a:t>(e.g., portfolio, comprehensive exam, dissertation defense)</a:t>
            </a:r>
          </a:p>
          <a:p>
            <a:pPr marL="731520" lvl="2" indent="-457200">
              <a:spcBef>
                <a:spcPts val="300"/>
              </a:spcBef>
              <a:buFont typeface="Courier New" panose="02070309020205020404" pitchFamily="49" charset="0"/>
              <a:buChar char="o"/>
            </a:pPr>
            <a:r>
              <a:rPr lang="en-US" altLang="en-US" sz="2500" b="1" dirty="0">
                <a:latin typeface="Montserrat" panose="00000500000000000000" pitchFamily="2" charset="0"/>
              </a:rPr>
              <a:t>PRAXIS II </a:t>
            </a:r>
          </a:p>
          <a:p>
            <a:pPr marL="731520" lvl="2" indent="-457200">
              <a:spcBef>
                <a:spcPts val="300"/>
              </a:spcBef>
              <a:buFont typeface="Courier New" panose="02070309020205020404" pitchFamily="49" charset="0"/>
              <a:buChar char="o"/>
            </a:pPr>
            <a:r>
              <a:rPr lang="en-US" altLang="en-US" sz="2500" b="1" dirty="0">
                <a:latin typeface="Montserrat" panose="00000500000000000000" pitchFamily="2" charset="0"/>
              </a:rPr>
              <a:t>National organization tests </a:t>
            </a:r>
          </a:p>
          <a:p>
            <a:pPr marL="731520" lvl="2" indent="-457200">
              <a:spcBef>
                <a:spcPts val="300"/>
              </a:spcBef>
              <a:buFont typeface="Courier New" panose="02070309020205020404" pitchFamily="49" charset="0"/>
              <a:buChar char="o"/>
            </a:pPr>
            <a:r>
              <a:rPr lang="en-US" altLang="en-US" sz="2500" b="1" dirty="0">
                <a:latin typeface="Montserrat" panose="00000500000000000000" pitchFamily="2" charset="0"/>
              </a:rPr>
              <a:t>State-specific tests </a:t>
            </a:r>
          </a:p>
          <a:p>
            <a:pPr marL="731520" lvl="2" indent="-457200">
              <a:spcBef>
                <a:spcPts val="300"/>
              </a:spcBef>
              <a:buFont typeface="Courier New" panose="02070309020205020404" pitchFamily="49" charset="0"/>
              <a:buChar char="o"/>
            </a:pPr>
            <a:r>
              <a:rPr lang="en-US" sz="2500" b="1" dirty="0">
                <a:latin typeface="Montserrat" panose="00000500000000000000" pitchFamily="2" charset="0"/>
              </a:rPr>
              <a:t>Capstone project or exam</a:t>
            </a:r>
            <a:endParaRPr lang="en-US" sz="2500" dirty="0">
              <a:latin typeface="Montserrat" panose="00000500000000000000" pitchFamily="2" charset="0"/>
            </a:endParaRPr>
          </a:p>
        </p:txBody>
      </p:sp>
      <p:pic>
        <p:nvPicPr>
          <p:cNvPr id="7" name="Picture 6">
            <a:extLst>
              <a:ext uri="{FF2B5EF4-FFF2-40B4-BE49-F238E27FC236}">
                <a16:creationId xmlns:a16="http://schemas.microsoft.com/office/drawing/2014/main" id="{C7A74E88-9CE0-7462-C61A-0EDC7C6367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314174">
            <a:off x="5971218" y="4212704"/>
            <a:ext cx="1703278" cy="1703278"/>
          </a:xfrm>
          <a:prstGeom prst="rect">
            <a:avLst/>
          </a:prstGeom>
        </p:spPr>
      </p:pic>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a:lnSpc>
                <a:spcPct val="80000"/>
              </a:lnSpc>
            </a:pPr>
            <a:fld id="{5CDA87AE-8F42-4D6E-A914-9060440C9359}" type="slidenum">
              <a:rPr lang="en-US" altLang="en-US">
                <a:solidFill>
                  <a:schemeClr val="bg1"/>
                </a:solidFill>
                <a:latin typeface="Montserrat" panose="00000500000000000000" pitchFamily="2" charset="0"/>
              </a:rPr>
              <a:pPr>
                <a:lnSpc>
                  <a:spcPct val="80000"/>
                </a:lnSpc>
              </a:pPr>
              <a:t>17</a:t>
            </a:fld>
            <a:endParaRPr lang="en-US" altLang="en-US"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030102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Autofit/>
          </a:bodyPr>
          <a:lstStyle/>
          <a:p>
            <a:r>
              <a:rPr lang="en-US" dirty="0"/>
              <a:t>Exit All Scholars BEFORE Your Grant Ends</a:t>
            </a:r>
            <a:endParaRPr lang="en-US" altLang="en-US" dirty="0"/>
          </a:p>
        </p:txBody>
      </p:sp>
      <p:sp>
        <p:nvSpPr>
          <p:cNvPr id="29699" name="Content Placeholder 2"/>
          <p:cNvSpPr>
            <a:spLocks noGrp="1"/>
          </p:cNvSpPr>
          <p:nvPr>
            <p:ph sz="quarter" idx="1"/>
          </p:nvPr>
        </p:nvSpPr>
        <p:spPr>
          <a:xfrm>
            <a:off x="304800" y="1345223"/>
            <a:ext cx="8605159" cy="4876800"/>
          </a:xfrm>
        </p:spPr>
        <p:txBody>
          <a:bodyPr>
            <a:normAutofit fontScale="25000" lnSpcReduction="20000"/>
          </a:bodyPr>
          <a:lstStyle/>
          <a:p>
            <a:pPr>
              <a:lnSpc>
                <a:spcPct val="120000"/>
              </a:lnSpc>
              <a:spcBef>
                <a:spcPts val="600"/>
              </a:spcBef>
              <a:buFont typeface="Courier New" panose="02070309020205020404" pitchFamily="49" charset="0"/>
              <a:buChar char="o"/>
            </a:pPr>
            <a:r>
              <a:rPr lang="en-US" altLang="en-US" sz="11200" dirty="0"/>
              <a:t>Any scholar who has not graduated/ completed or previously exited when the grant closes will need a status of “exited without completion.”</a:t>
            </a:r>
          </a:p>
          <a:p>
            <a:pPr lvl="1">
              <a:lnSpc>
                <a:spcPct val="120000"/>
              </a:lnSpc>
              <a:spcBef>
                <a:spcPts val="600"/>
              </a:spcBef>
              <a:buFont typeface="Courier New" panose="02070309020205020404" pitchFamily="49" charset="0"/>
              <a:buChar char="o"/>
            </a:pPr>
            <a:r>
              <a:rPr lang="en-US" altLang="en-US" sz="9600" b="1" dirty="0"/>
              <a:t>Project Directors are responsible for obtaining </a:t>
            </a:r>
            <a:r>
              <a:rPr lang="en-US" altLang="en-US" sz="9600" b="1" i="1" dirty="0"/>
              <a:t>Exit Certifications</a:t>
            </a:r>
            <a:r>
              <a:rPr lang="en-US" altLang="en-US" sz="9600" b="1" dirty="0"/>
              <a:t> from these scholars too</a:t>
            </a:r>
            <a:r>
              <a:rPr lang="en-US" altLang="en-US" sz="9600" dirty="0"/>
              <a:t>. Service obligation requirements still apply. </a:t>
            </a:r>
          </a:p>
          <a:p>
            <a:pPr>
              <a:lnSpc>
                <a:spcPct val="120000"/>
              </a:lnSpc>
              <a:spcBef>
                <a:spcPts val="600"/>
              </a:spcBef>
            </a:pPr>
            <a:r>
              <a:rPr lang="en-US" altLang="en-US" sz="11200" dirty="0"/>
              <a:t>As you “exit” each scholar, you will report the reason or final status for each scholar. </a:t>
            </a:r>
          </a:p>
          <a:p>
            <a:pPr>
              <a:lnSpc>
                <a:spcPct val="120000"/>
              </a:lnSpc>
              <a:spcBef>
                <a:spcPts val="600"/>
              </a:spcBef>
            </a:pPr>
            <a:r>
              <a:rPr lang="en-US" altLang="en-US" sz="11200" dirty="0">
                <a:hlinkClick r:id="rId3"/>
              </a:rPr>
              <a:t>End of grant checklist</a:t>
            </a:r>
            <a:endParaRPr lang="en-US" altLang="en-US" sz="3600" dirty="0"/>
          </a:p>
          <a:p>
            <a:pPr eaLnBrk="1" hangingPunct="1"/>
            <a:endParaRPr lang="en-US" altLang="en-US" sz="3200" dirty="0"/>
          </a:p>
        </p:txBody>
      </p:sp>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18</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647910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a:extLst>
              <a:ext uri="{FF2B5EF4-FFF2-40B4-BE49-F238E27FC236}">
                <a16:creationId xmlns:a16="http://schemas.microsoft.com/office/drawing/2014/main" id="{1D265014-AC25-40C7-B91A-76FA0156A53A}"/>
              </a:ext>
            </a:extLst>
          </p:cNvPr>
          <p:cNvSpPr>
            <a:spLocks noGrp="1" noChangeArrowheads="1"/>
          </p:cNvSpPr>
          <p:nvPr>
            <p:ph type="title"/>
          </p:nvPr>
        </p:nvSpPr>
        <p:spPr/>
        <p:txBody>
          <a:bodyPr>
            <a:noAutofit/>
          </a:bodyPr>
          <a:lstStyle/>
          <a:p>
            <a:r>
              <a:rPr lang="en-US" sz="3600" dirty="0"/>
              <a:t>Managing PDPDCS Grants </a:t>
            </a:r>
            <a:br>
              <a:rPr lang="en-US" sz="3600" dirty="0"/>
            </a:br>
            <a:r>
              <a:rPr lang="en-US" sz="3600" dirty="0"/>
              <a:t>and Timelines</a:t>
            </a:r>
          </a:p>
        </p:txBody>
      </p:sp>
      <p:graphicFrame>
        <p:nvGraphicFramePr>
          <p:cNvPr id="29701" name="Content Placeholder 2" descr="Project Directors must manage grants to ensure that:&#10; All scholars can complete the degree program before the grant ends; &#10; Scholars are enrolled early (Year 1) with sufficient time, funding, and support to complete the program; and&#10; The number of scholars proposed, enrolled, and completed meets outlined expectations. &#10;Contact your OSEP Project Officer to discuss changes in the number of or completion status of scholars.">
            <a:extLst>
              <a:ext uri="{FF2B5EF4-FFF2-40B4-BE49-F238E27FC236}">
                <a16:creationId xmlns:a16="http://schemas.microsoft.com/office/drawing/2014/main" id="{A7FF6F2F-AC6E-A8CD-461C-9697CA64EE7F}"/>
              </a:ext>
            </a:extLst>
          </p:cNvPr>
          <p:cNvGraphicFramePr>
            <a:graphicFrameLocks noGrp="1"/>
          </p:cNvGraphicFramePr>
          <p:nvPr>
            <p:ph sz="quarter" idx="1"/>
            <p:extLst>
              <p:ext uri="{D42A27DB-BD31-4B8C-83A1-F6EECF244321}">
                <p14:modId xmlns:p14="http://schemas.microsoft.com/office/powerpoint/2010/main" val="2765992817"/>
              </p:ext>
            </p:extLst>
          </p:nvPr>
        </p:nvGraphicFramePr>
        <p:xfrm>
          <a:off x="0" y="1432560"/>
          <a:ext cx="8909958" cy="4587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lvl1pPr eaLnBrk="0" hangingPunct="0">
              <a:defRPr>
                <a:solidFill>
                  <a:schemeClr val="tx1"/>
                </a:solidFill>
                <a:latin typeface="Franklin Gothic Book" panose="020B0503020102020204" pitchFamily="34" charset="0"/>
                <a:cs typeface="Arial" panose="020B0604020202020204" pitchFamily="34" charset="0"/>
              </a:defRPr>
            </a:lvl1pPr>
            <a:lvl2pPr marL="742950" indent="-285750" eaLnBrk="0" hangingPunct="0">
              <a:defRPr>
                <a:solidFill>
                  <a:schemeClr val="tx1"/>
                </a:solidFill>
                <a:latin typeface="Franklin Gothic Book" panose="020B0503020102020204" pitchFamily="34" charset="0"/>
                <a:cs typeface="Arial" panose="020B0604020202020204" pitchFamily="34" charset="0"/>
              </a:defRPr>
            </a:lvl2pPr>
            <a:lvl3pPr marL="1143000" indent="-228600" eaLnBrk="0" hangingPunct="0">
              <a:defRPr>
                <a:solidFill>
                  <a:schemeClr val="tx1"/>
                </a:solidFill>
                <a:latin typeface="Franklin Gothic Book" panose="020B0503020102020204" pitchFamily="34" charset="0"/>
                <a:cs typeface="Arial" panose="020B0604020202020204" pitchFamily="34" charset="0"/>
              </a:defRPr>
            </a:lvl3pPr>
            <a:lvl4pPr marL="1600200" indent="-228600" eaLnBrk="0" hangingPunct="0">
              <a:defRPr>
                <a:solidFill>
                  <a:schemeClr val="tx1"/>
                </a:solidFill>
                <a:latin typeface="Franklin Gothic Book" panose="020B0503020102020204" pitchFamily="34" charset="0"/>
                <a:cs typeface="Arial" panose="020B0604020202020204" pitchFamily="34" charset="0"/>
              </a:defRPr>
            </a:lvl4pPr>
            <a:lvl5pPr marL="2057400" indent="-228600" eaLnBrk="0" hangingPunct="0">
              <a:defRPr>
                <a:solidFill>
                  <a:schemeClr val="tx1"/>
                </a:solidFill>
                <a:latin typeface="Franklin Gothic Book" panose="020B05030201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Franklin Gothic Book" panose="020B0503020102020204" pitchFamily="34" charset="0"/>
                <a:cs typeface="Arial" panose="020B0604020202020204" pitchFamily="34" charset="0"/>
              </a:defRPr>
            </a:lvl9pPr>
          </a:lstStyle>
          <a:p>
            <a:pPr eaLnBrk="1" hangingPunct="1">
              <a:lnSpc>
                <a:spcPct val="80000"/>
              </a:lnSpc>
            </a:pPr>
            <a:fld id="{A25F5F18-07BA-4CA8-978A-AB99A33C197D}" type="slidenum">
              <a:rPr lang="en-US" altLang="en-US">
                <a:solidFill>
                  <a:srgbClr val="FFFFFF"/>
                </a:solidFill>
                <a:latin typeface="Montserrat" panose="00000500000000000000" pitchFamily="2" charset="0"/>
              </a:rPr>
              <a:pPr eaLnBrk="1" hangingPunct="1">
                <a:lnSpc>
                  <a:spcPct val="80000"/>
                </a:lnSpc>
              </a:pPr>
              <a:t>19</a:t>
            </a:fld>
            <a:endParaRPr lang="en-US" altLang="en-US" dirty="0">
              <a:solidFill>
                <a:srgbClr val="FFFFFF"/>
              </a:solidFill>
              <a:latin typeface="Montserrat" panose="00000500000000000000" pitchFamily="2" charset="0"/>
            </a:endParaRPr>
          </a:p>
        </p:txBody>
      </p:sp>
    </p:spTree>
    <p:extLst>
      <p:ext uri="{BB962C8B-B14F-4D97-AF65-F5344CB8AC3E}">
        <p14:creationId xmlns:p14="http://schemas.microsoft.com/office/powerpoint/2010/main" val="3477672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Agenda</a:t>
            </a:r>
          </a:p>
        </p:txBody>
      </p:sp>
      <p:sp>
        <p:nvSpPr>
          <p:cNvPr id="3" name="Content Placeholder 2"/>
          <p:cNvSpPr>
            <a:spLocks noGrp="1"/>
          </p:cNvSpPr>
          <p:nvPr>
            <p:ph sz="quarter" idx="1"/>
          </p:nvPr>
        </p:nvSpPr>
        <p:spPr>
          <a:effectLst/>
        </p:spPr>
        <p:txBody>
          <a:bodyPr>
            <a:normAutofit/>
          </a:bodyPr>
          <a:lstStyle/>
          <a:p>
            <a:r>
              <a:rPr lang="en-US" sz="3200" dirty="0"/>
              <a:t>Using the PDPDCS</a:t>
            </a:r>
          </a:p>
          <a:p>
            <a:r>
              <a:rPr lang="en-US" sz="3200" dirty="0"/>
              <a:t>Required actions for data submission</a:t>
            </a:r>
          </a:p>
          <a:p>
            <a:r>
              <a:rPr lang="en-US" sz="3200" dirty="0"/>
              <a:t>Protecting scholar data</a:t>
            </a:r>
          </a:p>
          <a:p>
            <a:r>
              <a:rPr lang="en-US" sz="3200" dirty="0"/>
              <a:t>Available resources for grantees and scholars</a:t>
            </a:r>
          </a:p>
          <a:p>
            <a:r>
              <a:rPr lang="en-US" sz="3200" dirty="0"/>
              <a:t>Questions and discussion</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noAutofit/>
          </a:bodyPr>
          <a:lstStyle/>
          <a:p>
            <a:fld id="{11F66CED-2B61-4DFE-9587-19755F43A1BB}" type="slidenum">
              <a:rPr lang="en-US" smtClean="0">
                <a:latin typeface="Montserrat" panose="00000500000000000000" pitchFamily="2" charset="0"/>
              </a:rPr>
              <a:pPr/>
              <a:t>2</a:t>
            </a:fld>
            <a:endParaRPr lang="en-US" dirty="0">
              <a:latin typeface="Montserrat" panose="00000500000000000000" pitchFamily="2" charset="0"/>
            </a:endParaRPr>
          </a:p>
        </p:txBody>
      </p:sp>
    </p:spTree>
    <p:extLst>
      <p:ext uri="{BB962C8B-B14F-4D97-AF65-F5344CB8AC3E}">
        <p14:creationId xmlns:p14="http://schemas.microsoft.com/office/powerpoint/2010/main" val="192305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454275" indent="-2454275"/>
            <a:r>
              <a:rPr lang="en-US" dirty="0"/>
              <a:t>Submit Data for ALL Scholars by April 2</a:t>
            </a:r>
            <a:r>
              <a:rPr lang="en-US" baseline="30000" dirty="0"/>
              <a:t>nd</a:t>
            </a:r>
            <a:r>
              <a:rPr lang="en-US" dirty="0"/>
              <a:t> </a:t>
            </a:r>
            <a:endParaRPr lang="en-US" sz="3000" dirty="0"/>
          </a:p>
        </p:txBody>
      </p:sp>
      <p:sp>
        <p:nvSpPr>
          <p:cNvPr id="3" name="Content Placeholder 2">
            <a:extLst>
              <a:ext uri="{C183D7F6-B498-43B3-948B-1728B52AA6E4}">
                <adec:decorative xmlns:adec="http://schemas.microsoft.com/office/drawing/2017/decorative" val="1"/>
              </a:ext>
            </a:extLst>
          </p:cNvPr>
          <p:cNvSpPr>
            <a:spLocks noGrp="1"/>
          </p:cNvSpPr>
          <p:nvPr>
            <p:ph sz="quarter" idx="1"/>
          </p:nvPr>
        </p:nvSpPr>
        <p:spPr/>
        <p:txBody>
          <a:bodyPr>
            <a:normAutofit/>
          </a:bodyPr>
          <a:lstStyle/>
          <a:p>
            <a:pPr marL="0" indent="0">
              <a:buNone/>
            </a:pPr>
            <a:endParaRPr lang="en-US" dirty="0"/>
          </a:p>
          <a:p>
            <a:endParaRPr lang="en-US" dirty="0"/>
          </a:p>
        </p:txBody>
      </p:sp>
      <p:grpSp>
        <p:nvGrpSpPr>
          <p:cNvPr id="10" name="Group 9">
            <a:extLst>
              <a:ext uri="{FF2B5EF4-FFF2-40B4-BE49-F238E27FC236}">
                <a16:creationId xmlns:a16="http://schemas.microsoft.com/office/drawing/2014/main" id="{54EE3101-C7B6-4E4E-B729-AE6FA265195C}"/>
              </a:ext>
              <a:ext uri="{C183D7F6-B498-43B3-948B-1728B52AA6E4}">
                <adec:decorative xmlns:adec="http://schemas.microsoft.com/office/drawing/2017/decorative" val="1"/>
              </a:ext>
            </a:extLst>
          </p:cNvPr>
          <p:cNvGrpSpPr/>
          <p:nvPr/>
        </p:nvGrpSpPr>
        <p:grpSpPr>
          <a:xfrm>
            <a:off x="7081159" y="1564110"/>
            <a:ext cx="1828800" cy="1828800"/>
            <a:chOff x="6705600" y="2362200"/>
            <a:chExt cx="1828800" cy="1828800"/>
          </a:xfrm>
        </p:grpSpPr>
        <p:sp>
          <p:nvSpPr>
            <p:cNvPr id="11" name="Oval 10">
              <a:extLst>
                <a:ext uri="{FF2B5EF4-FFF2-40B4-BE49-F238E27FC236}">
                  <a16:creationId xmlns:a16="http://schemas.microsoft.com/office/drawing/2014/main" id="{89FF93DE-DE4A-448E-90D2-C59DA9FBC333}"/>
                </a:ext>
              </a:extLst>
            </p:cNvPr>
            <p:cNvSpPr/>
            <p:nvPr/>
          </p:nvSpPr>
          <p:spPr>
            <a:xfrm>
              <a:off x="6705600" y="2362200"/>
              <a:ext cx="1828800" cy="1828800"/>
            </a:xfrm>
            <a:prstGeom prst="ellipse">
              <a:avLst/>
            </a:prstGeom>
            <a:solidFill>
              <a:srgbClr val="D4D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2BFD73ED-A8A1-45B7-B6C6-4631808073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81800" y="2587073"/>
              <a:ext cx="1520747" cy="1257300"/>
            </a:xfrm>
            <a:prstGeom prst="rect">
              <a:avLst/>
            </a:prstGeom>
          </p:spPr>
        </p:pic>
      </p:grpSp>
      <p:sp>
        <p:nvSpPr>
          <p:cNvPr id="5" name="Rectangle 4">
            <a:extLst>
              <a:ext uri="{FF2B5EF4-FFF2-40B4-BE49-F238E27FC236}">
                <a16:creationId xmlns:a16="http://schemas.microsoft.com/office/drawing/2014/main" id="{3B200384-E080-4703-96B6-1DCF20A4539C}"/>
              </a:ext>
            </a:extLst>
          </p:cNvPr>
          <p:cNvSpPr/>
          <p:nvPr/>
        </p:nvSpPr>
        <p:spPr>
          <a:xfrm>
            <a:off x="152400" y="1348696"/>
            <a:ext cx="8757559" cy="4939814"/>
          </a:xfrm>
          <a:prstGeom prst="rect">
            <a:avLst/>
          </a:prstGeom>
        </p:spPr>
        <p:txBody>
          <a:bodyPr wrap="square">
            <a:spAutoFit/>
          </a:bodyPr>
          <a:lstStyle/>
          <a:p>
            <a:pPr marL="0" lvl="1">
              <a:lnSpc>
                <a:spcPct val="90000"/>
              </a:lnSpc>
              <a:spcBef>
                <a:spcPts val="700"/>
              </a:spcBef>
              <a:buClr>
                <a:schemeClr val="accent2"/>
              </a:buClr>
              <a:buSzPct val="60000"/>
              <a:defRPr/>
            </a:pPr>
            <a:r>
              <a:rPr lang="en-US" altLang="en-US" sz="3600" dirty="0">
                <a:latin typeface="Montserrat" panose="00000500000000000000" pitchFamily="2" charset="0"/>
              </a:rPr>
              <a:t>Federal Regulations:</a:t>
            </a:r>
          </a:p>
          <a:p>
            <a:pPr lvl="1" indent="-457200">
              <a:spcBef>
                <a:spcPts val="600"/>
              </a:spcBef>
              <a:spcAft>
                <a:spcPts val="600"/>
              </a:spcAft>
              <a:buClr>
                <a:schemeClr val="tx2"/>
              </a:buClr>
              <a:buSzPct val="100000"/>
              <a:defRPr/>
            </a:pPr>
            <a:r>
              <a:rPr lang="en-US" sz="2400" dirty="0">
                <a:latin typeface="Montserrat" panose="00000500000000000000" pitchFamily="2" charset="0"/>
              </a:rPr>
              <a:t>According to 34 CFR 75.253(a)(3), the timely </a:t>
            </a:r>
            <a:br>
              <a:rPr lang="en-US" sz="2400" dirty="0">
                <a:latin typeface="Montserrat" panose="00000500000000000000" pitchFamily="2" charset="0"/>
              </a:rPr>
            </a:br>
            <a:r>
              <a:rPr lang="en-US" sz="2400" dirty="0">
                <a:latin typeface="Montserrat" panose="00000500000000000000" pitchFamily="2" charset="0"/>
              </a:rPr>
              <a:t>submission of this report is one of the </a:t>
            </a:r>
            <a:br>
              <a:rPr lang="en-US" sz="2400" dirty="0">
                <a:latin typeface="Montserrat" panose="00000500000000000000" pitchFamily="2" charset="0"/>
              </a:rPr>
            </a:br>
            <a:r>
              <a:rPr lang="en-US" sz="2400" dirty="0">
                <a:latin typeface="Montserrat" panose="00000500000000000000" pitchFamily="2" charset="0"/>
              </a:rPr>
              <a:t>factors that the Secretary will consider in </a:t>
            </a:r>
            <a:br>
              <a:rPr lang="en-US" sz="2400" dirty="0">
                <a:latin typeface="Montserrat" panose="00000500000000000000" pitchFamily="2" charset="0"/>
              </a:rPr>
            </a:br>
            <a:r>
              <a:rPr lang="en-US" sz="2400" dirty="0">
                <a:latin typeface="Montserrat" panose="00000500000000000000" pitchFamily="2" charset="0"/>
              </a:rPr>
              <a:t>determining whether to continue your </a:t>
            </a:r>
            <a:br>
              <a:rPr lang="en-US" sz="2400" dirty="0">
                <a:latin typeface="Montserrat" panose="00000500000000000000" pitchFamily="2" charset="0"/>
              </a:rPr>
            </a:br>
            <a:r>
              <a:rPr lang="en-US" sz="2400" dirty="0">
                <a:latin typeface="Montserrat" panose="00000500000000000000" pitchFamily="2" charset="0"/>
              </a:rPr>
              <a:t>project's funding for the next fiscal year</a:t>
            </a:r>
          </a:p>
          <a:p>
            <a:pPr lvl="1" indent="-457200">
              <a:spcBef>
                <a:spcPts val="600"/>
              </a:spcBef>
              <a:spcAft>
                <a:spcPts val="600"/>
              </a:spcAft>
              <a:buClr>
                <a:schemeClr val="tx2"/>
              </a:buClr>
              <a:buSzPct val="100000"/>
              <a:defRPr/>
            </a:pPr>
            <a:r>
              <a:rPr lang="en-US" sz="2400" dirty="0">
                <a:latin typeface="Montserrat" panose="00000500000000000000" pitchFamily="2" charset="0"/>
              </a:rPr>
              <a:t>According to section 75.217(d)(3)(ii), the Secretary can consider the failure to submit scholar data in a timely fashion in determining your project’s ability to obtain future grants from the Office of Special Education Programs or under any other Department program.</a:t>
            </a:r>
          </a:p>
        </p:txBody>
      </p:sp>
      <p:sp>
        <p:nvSpPr>
          <p:cNvPr id="4" name="Slide Number Placeholder 3"/>
          <p:cNvSpPr>
            <a:spLocks noGrp="1"/>
          </p:cNvSpPr>
          <p:nvPr>
            <p:ph type="sldNum" sz="quarter" idx="12"/>
          </p:nvPr>
        </p:nvSpPr>
        <p:spPr/>
        <p:txBody>
          <a:bodyPr>
            <a:noAutofit/>
          </a:bodyPr>
          <a:lstStyle/>
          <a:p>
            <a:fld id="{11F66CED-2B61-4DFE-9587-19755F43A1BB}" type="slidenum">
              <a:rPr lang="en-US" smtClean="0">
                <a:latin typeface="Montserrat" panose="00000500000000000000" pitchFamily="2" charset="0"/>
              </a:rPr>
              <a:pPr/>
              <a:t>20</a:t>
            </a:fld>
            <a:endParaRPr lang="en-US" dirty="0">
              <a:latin typeface="Montserrat" panose="00000500000000000000" pitchFamily="2" charset="0"/>
            </a:endParaRPr>
          </a:p>
        </p:txBody>
      </p:sp>
    </p:spTree>
    <p:extLst>
      <p:ext uri="{BB962C8B-B14F-4D97-AF65-F5344CB8AC3E}">
        <p14:creationId xmlns:p14="http://schemas.microsoft.com/office/powerpoint/2010/main" val="4183138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7580A-51CF-62A9-5497-D37212BCAE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FBF9B0-74FD-E154-79E2-A60468870BB9}"/>
              </a:ext>
            </a:extLst>
          </p:cNvPr>
          <p:cNvSpPr>
            <a:spLocks noGrp="1"/>
          </p:cNvSpPr>
          <p:nvPr>
            <p:ph type="title"/>
          </p:nvPr>
        </p:nvSpPr>
        <p:spPr/>
        <p:txBody>
          <a:bodyPr/>
          <a:lstStyle/>
          <a:p>
            <a:r>
              <a:rPr lang="en-US" dirty="0"/>
              <a:t>Demonstration Recording 1</a:t>
            </a:r>
          </a:p>
        </p:txBody>
      </p:sp>
      <p:sp>
        <p:nvSpPr>
          <p:cNvPr id="3" name="Content Placeholder 2">
            <a:extLst>
              <a:ext uri="{FF2B5EF4-FFF2-40B4-BE49-F238E27FC236}">
                <a16:creationId xmlns:a16="http://schemas.microsoft.com/office/drawing/2014/main" id="{5F685968-1AF0-386A-FC1B-F82248E70EB1}"/>
              </a:ext>
            </a:extLst>
          </p:cNvPr>
          <p:cNvSpPr>
            <a:spLocks noGrp="1"/>
          </p:cNvSpPr>
          <p:nvPr>
            <p:ph sz="quarter" idx="1"/>
          </p:nvPr>
        </p:nvSpPr>
        <p:spPr/>
        <p:txBody>
          <a:bodyPr/>
          <a:lstStyle/>
          <a:p>
            <a:pPr marL="0" indent="0">
              <a:buNone/>
            </a:pPr>
            <a:r>
              <a:rPr lang="en-US" dirty="0"/>
              <a:t>Watch a demonstration of how to update graduating or exiting scholar records </a:t>
            </a:r>
            <a:r>
              <a:rPr lang="en-US" dirty="0">
                <a:hlinkClick r:id="rId3"/>
              </a:rPr>
              <a:t>here</a:t>
            </a:r>
            <a:r>
              <a:rPr lang="en-US" dirty="0"/>
              <a:t>. </a:t>
            </a:r>
          </a:p>
        </p:txBody>
      </p:sp>
      <p:sp>
        <p:nvSpPr>
          <p:cNvPr id="4" name="Slide Number Placeholder 3">
            <a:extLst>
              <a:ext uri="{FF2B5EF4-FFF2-40B4-BE49-F238E27FC236}">
                <a16:creationId xmlns:a16="http://schemas.microsoft.com/office/drawing/2014/main" id="{831D1B94-F4B6-B4B8-0F50-F083AA62E090}"/>
              </a:ext>
            </a:extLst>
          </p:cNvPr>
          <p:cNvSpPr>
            <a:spLocks noGrp="1"/>
          </p:cNvSpPr>
          <p:nvPr>
            <p:ph type="sldNum" sz="quarter" idx="12"/>
          </p:nvPr>
        </p:nvSpPr>
        <p:spPr/>
        <p:txBody>
          <a:bodyPr/>
          <a:lstStyle/>
          <a:p>
            <a:fld id="{78FEA6AD-5963-42A3-B799-50DDE2FA9A33}" type="slidenum">
              <a:rPr lang="en-US" smtClean="0"/>
              <a:pPr/>
              <a:t>21</a:t>
            </a:fld>
            <a:endParaRPr lang="en-US" dirty="0"/>
          </a:p>
        </p:txBody>
      </p:sp>
    </p:spTree>
    <p:extLst>
      <p:ext uri="{BB962C8B-B14F-4D97-AF65-F5344CB8AC3E}">
        <p14:creationId xmlns:p14="http://schemas.microsoft.com/office/powerpoint/2010/main" val="2540431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p:txBody>
          <a:bodyPr>
            <a:normAutofit/>
          </a:bodyPr>
          <a:lstStyle/>
          <a:p>
            <a:r>
              <a:rPr lang="en-US" dirty="0">
                <a:solidFill>
                  <a:schemeClr val="tx1"/>
                </a:solidFill>
              </a:rPr>
              <a:t>Avoiding Security Incidents</a:t>
            </a:r>
          </a:p>
        </p:txBody>
      </p:sp>
    </p:spTree>
    <p:extLst>
      <p:ext uri="{BB962C8B-B14F-4D97-AF65-F5344CB8AC3E}">
        <p14:creationId xmlns:p14="http://schemas.microsoft.com/office/powerpoint/2010/main" val="32568285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Security Incidents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p:txBody>
          <a:bodyPr>
            <a:normAutofit/>
          </a:bodyPr>
          <a:lstStyle/>
          <a:p>
            <a:pPr marL="0" indent="0">
              <a:buNone/>
            </a:pPr>
            <a:r>
              <a:rPr lang="en-US" sz="2800" dirty="0"/>
              <a:t>A security incident occurs if personally identifiable information (PII) is potentially viewable to unrelated parties. </a:t>
            </a:r>
          </a:p>
          <a:p>
            <a:pPr marL="0" indent="0">
              <a:buNone/>
            </a:pPr>
            <a:r>
              <a:rPr lang="en-US" sz="2800" dirty="0"/>
              <a:t>Examples from PDPDCS:</a:t>
            </a:r>
          </a:p>
          <a:p>
            <a:pPr lvl="1"/>
            <a:r>
              <a:rPr lang="en-US" sz="2400" dirty="0"/>
              <a:t>Uploading an unredacted </a:t>
            </a:r>
            <a:r>
              <a:rPr lang="en-US" sz="2400" i="1" dirty="0"/>
              <a:t>Pre-Scholarship Agreement (PSA) </a:t>
            </a:r>
            <a:r>
              <a:rPr lang="en-US" sz="2400" dirty="0"/>
              <a:t>to the wrong scholar record</a:t>
            </a:r>
          </a:p>
          <a:p>
            <a:pPr lvl="1"/>
            <a:r>
              <a:rPr lang="en-US" sz="2400" dirty="0"/>
              <a:t>Sending unencrypted documents</a:t>
            </a:r>
            <a:br>
              <a:rPr lang="en-US" sz="2400" dirty="0"/>
            </a:br>
            <a:r>
              <a:rPr lang="en-US" sz="2400" dirty="0"/>
              <a:t>(Social Security Card, Driver’s </a:t>
            </a:r>
            <a:br>
              <a:rPr lang="en-US" sz="2400" dirty="0"/>
            </a:br>
            <a:r>
              <a:rPr lang="en-US" sz="2400" dirty="0"/>
              <a:t>License, etc.) in an email to the</a:t>
            </a:r>
            <a:br>
              <a:rPr lang="en-US" sz="2400" dirty="0"/>
            </a:br>
            <a:r>
              <a:rPr lang="en-US" sz="2400" dirty="0"/>
              <a:t>PDPDCS Help Desk</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23</a:t>
            </a:fld>
            <a:endParaRPr lang="en-US" dirty="0"/>
          </a:p>
        </p:txBody>
      </p:sp>
      <p:pic>
        <p:nvPicPr>
          <p:cNvPr id="5" name="Picture 4">
            <a:extLst>
              <a:ext uri="{FF2B5EF4-FFF2-40B4-BE49-F238E27FC236}">
                <a16:creationId xmlns:a16="http://schemas.microsoft.com/office/drawing/2014/main" id="{D485B66F-1F9C-4FA0-B923-233FE1ECBC3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8420" y="4046220"/>
            <a:ext cx="2049780" cy="2049780"/>
          </a:xfrm>
          <a:prstGeom prst="rect">
            <a:avLst/>
          </a:prstGeom>
        </p:spPr>
      </p:pic>
    </p:spTree>
    <p:extLst>
      <p:ext uri="{BB962C8B-B14F-4D97-AF65-F5344CB8AC3E}">
        <p14:creationId xmlns:p14="http://schemas.microsoft.com/office/powerpoint/2010/main" val="1958797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Department Staff</a:t>
            </a:r>
          </a:p>
        </p:txBody>
      </p:sp>
      <p:graphicFrame>
        <p:nvGraphicFramePr>
          <p:cNvPr id="6" name="Content Placeholder 2" descr="PDPDCS staff must notify the Department’s Education Security Operation Center (EDSOC), document the incident, and expunge the file or email from the servers&#10;Additional interviews, investigations, and mitigation strategies may be necessary&#10;PDPDCS Staff must review all other scholar records and documentation associated with the grantee">
            <a:extLst>
              <a:ext uri="{FF2B5EF4-FFF2-40B4-BE49-F238E27FC236}">
                <a16:creationId xmlns:a16="http://schemas.microsoft.com/office/drawing/2014/main" id="{02CC8618-F551-7DB8-A693-D5209BFF88E5}"/>
              </a:ext>
            </a:extLst>
          </p:cNvPr>
          <p:cNvGraphicFramePr>
            <a:graphicFrameLocks noGrp="1"/>
          </p:cNvGraphicFramePr>
          <p:nvPr>
            <p:ph sz="quarter" idx="1"/>
            <p:extLst>
              <p:ext uri="{D42A27DB-BD31-4B8C-83A1-F6EECF244321}">
                <p14:modId xmlns:p14="http://schemas.microsoft.com/office/powerpoint/2010/main" val="3658354901"/>
              </p:ext>
            </p:extLst>
          </p:nvPr>
        </p:nvGraphicFramePr>
        <p:xfrm>
          <a:off x="304800" y="1600199"/>
          <a:ext cx="8458200" cy="4419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24</a:t>
            </a:fld>
            <a:endParaRPr lang="en-US" dirty="0"/>
          </a:p>
        </p:txBody>
      </p:sp>
    </p:spTree>
    <p:extLst>
      <p:ext uri="{BB962C8B-B14F-4D97-AF65-F5344CB8AC3E}">
        <p14:creationId xmlns:p14="http://schemas.microsoft.com/office/powerpoint/2010/main" val="429327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r>
              <a:rPr lang="en-US" sz="3600" dirty="0"/>
              <a:t>Impacts of Security Incidents on Grantees</a:t>
            </a:r>
          </a:p>
        </p:txBody>
      </p:sp>
      <p:sp>
        <p:nvSpPr>
          <p:cNvPr id="3" name="Content Placeholder 2">
            <a:extLst>
              <a:ext uri="{FF2B5EF4-FFF2-40B4-BE49-F238E27FC236}">
                <a16:creationId xmlns:a16="http://schemas.microsoft.com/office/drawing/2014/main" id="{68E6D7CF-A2D8-4A4F-A0DB-E61CBFFBF996}"/>
              </a:ext>
            </a:extLst>
          </p:cNvPr>
          <p:cNvSpPr>
            <a:spLocks noGrp="1"/>
          </p:cNvSpPr>
          <p:nvPr>
            <p:ph sz="quarter" idx="1"/>
          </p:nvPr>
        </p:nvSpPr>
        <p:spPr>
          <a:xfrm>
            <a:off x="152401" y="1371600"/>
            <a:ext cx="8757558" cy="4724400"/>
          </a:xfrm>
        </p:spPr>
        <p:txBody>
          <a:bodyPr>
            <a:noAutofit/>
          </a:bodyPr>
          <a:lstStyle/>
          <a:p>
            <a:pPr>
              <a:spcBef>
                <a:spcPts val="600"/>
              </a:spcBef>
              <a:spcAft>
                <a:spcPts val="600"/>
              </a:spcAft>
            </a:pPr>
            <a:r>
              <a:rPr lang="en-US" sz="2300" dirty="0"/>
              <a:t>Grantees must resubmit scholar documentation, complete security incident report, and participate in investigation interviews as needed</a:t>
            </a:r>
          </a:p>
          <a:p>
            <a:pPr>
              <a:spcBef>
                <a:spcPts val="600"/>
              </a:spcBef>
              <a:spcAft>
                <a:spcPts val="600"/>
              </a:spcAft>
            </a:pPr>
            <a:r>
              <a:rPr lang="en-US" sz="2300" dirty="0"/>
              <a:t>Project Directors and Secondary Users will be required to participate in a security training to understand the proper handling of scholar PII and the consequences of data breaches</a:t>
            </a:r>
          </a:p>
          <a:p>
            <a:pPr>
              <a:spcBef>
                <a:spcPts val="600"/>
              </a:spcBef>
              <a:spcAft>
                <a:spcPts val="600"/>
              </a:spcAft>
            </a:pPr>
            <a:r>
              <a:rPr lang="en-US" sz="2300" dirty="0"/>
              <a:t>The grant will be placed on a security incident list tracked by PDPDCS and OSEP staff. </a:t>
            </a:r>
            <a:r>
              <a:rPr lang="en-US" sz="2300" b="1" u="sng" dirty="0"/>
              <a:t>If further incidents occur, the grant and university could be placed on high-risk status, impacting their ability to receive future federal funding</a:t>
            </a:r>
          </a:p>
        </p:txBody>
      </p:sp>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25</a:t>
            </a:fld>
            <a:endParaRPr lang="en-US" dirty="0"/>
          </a:p>
        </p:txBody>
      </p:sp>
    </p:spTree>
    <p:extLst>
      <p:ext uri="{BB962C8B-B14F-4D97-AF65-F5344CB8AC3E}">
        <p14:creationId xmlns:p14="http://schemas.microsoft.com/office/powerpoint/2010/main" val="671260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1077-65BD-4315-9638-1B3AAD18DAFB}"/>
              </a:ext>
            </a:extLst>
          </p:cNvPr>
          <p:cNvSpPr>
            <a:spLocks noGrp="1"/>
          </p:cNvSpPr>
          <p:nvPr>
            <p:ph type="title"/>
          </p:nvPr>
        </p:nvSpPr>
        <p:spPr/>
        <p:txBody>
          <a:bodyPr>
            <a:noAutofit/>
          </a:bodyPr>
          <a:lstStyle/>
          <a:p>
            <a:pPr algn="ctr"/>
            <a:r>
              <a:rPr lang="en-US" sz="3600" dirty="0"/>
              <a:t>How to Avoid Security Incidents</a:t>
            </a:r>
          </a:p>
        </p:txBody>
      </p:sp>
      <p:graphicFrame>
        <p:nvGraphicFramePr>
          <p:cNvPr id="6" name="Content Placeholder 2" descr="Always encrypt files being sent by email, including to the PDPDCS Help Desk.&#10;Use the digital Pre-Scholarship Agreements and Exit Certifications to avoid uploading a document to the wrong scholar record. &#10;Implement a file naming convention to track files associated with each scholar’s record: PSA_J_DOE.pdf.">
            <a:extLst>
              <a:ext uri="{FF2B5EF4-FFF2-40B4-BE49-F238E27FC236}">
                <a16:creationId xmlns:a16="http://schemas.microsoft.com/office/drawing/2014/main" id="{F62BC109-4C47-791D-50EE-9F8D7764565D}"/>
              </a:ext>
            </a:extLst>
          </p:cNvPr>
          <p:cNvGraphicFramePr>
            <a:graphicFrameLocks noGrp="1"/>
          </p:cNvGraphicFramePr>
          <p:nvPr>
            <p:ph sz="quarter" idx="1"/>
            <p:extLst>
              <p:ext uri="{D42A27DB-BD31-4B8C-83A1-F6EECF244321}">
                <p14:modId xmlns:p14="http://schemas.microsoft.com/office/powerpoint/2010/main" val="3057463267"/>
              </p:ext>
            </p:extLst>
          </p:nvPr>
        </p:nvGraphicFramePr>
        <p:xfrm>
          <a:off x="304800" y="1524000"/>
          <a:ext cx="8458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6BEB1F-E942-4467-90DD-822312F1C48F}"/>
              </a:ext>
            </a:extLst>
          </p:cNvPr>
          <p:cNvSpPr>
            <a:spLocks noGrp="1"/>
          </p:cNvSpPr>
          <p:nvPr>
            <p:ph type="sldNum" sz="quarter" idx="12"/>
          </p:nvPr>
        </p:nvSpPr>
        <p:spPr/>
        <p:txBody>
          <a:bodyPr/>
          <a:lstStyle/>
          <a:p>
            <a:fld id="{78FEA6AD-5963-42A3-B799-50DDE2FA9A33}" type="slidenum">
              <a:rPr lang="en-US" smtClean="0"/>
              <a:pPr/>
              <a:t>26</a:t>
            </a:fld>
            <a:endParaRPr lang="en-US" dirty="0"/>
          </a:p>
        </p:txBody>
      </p:sp>
    </p:spTree>
    <p:extLst>
      <p:ext uri="{BB962C8B-B14F-4D97-AF65-F5344CB8AC3E}">
        <p14:creationId xmlns:p14="http://schemas.microsoft.com/office/powerpoint/2010/main" val="646016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E0A13-5C22-B651-5748-B04ACC67630E}"/>
              </a:ext>
            </a:extLst>
          </p:cNvPr>
          <p:cNvSpPr>
            <a:spLocks noGrp="1"/>
          </p:cNvSpPr>
          <p:nvPr>
            <p:ph type="title"/>
          </p:nvPr>
        </p:nvSpPr>
        <p:spPr/>
        <p:txBody>
          <a:bodyPr/>
          <a:lstStyle/>
          <a:p>
            <a:r>
              <a:rPr lang="en-US" dirty="0"/>
              <a:t>Security Incident Resources</a:t>
            </a:r>
          </a:p>
        </p:txBody>
      </p:sp>
      <p:sp>
        <p:nvSpPr>
          <p:cNvPr id="3" name="Content Placeholder 2">
            <a:extLst>
              <a:ext uri="{FF2B5EF4-FFF2-40B4-BE49-F238E27FC236}">
                <a16:creationId xmlns:a16="http://schemas.microsoft.com/office/drawing/2014/main" id="{F5B25E00-4BCD-29D2-50FE-715156F70961}"/>
              </a:ext>
            </a:extLst>
          </p:cNvPr>
          <p:cNvSpPr>
            <a:spLocks noGrp="1"/>
          </p:cNvSpPr>
          <p:nvPr>
            <p:ph sz="quarter" idx="1"/>
          </p:nvPr>
        </p:nvSpPr>
        <p:spPr/>
        <p:txBody>
          <a:bodyPr/>
          <a:lstStyle/>
          <a:p>
            <a:r>
              <a:rPr lang="en-US" dirty="0">
                <a:hlinkClick r:id="rId3"/>
              </a:rPr>
              <a:t>What are PDPDCS Security Incidents?</a:t>
            </a:r>
            <a:endParaRPr lang="en-US" dirty="0"/>
          </a:p>
          <a:p>
            <a:pPr marL="0" indent="0">
              <a:buNone/>
            </a:pPr>
            <a:endParaRPr lang="en-US" dirty="0"/>
          </a:p>
          <a:p>
            <a:r>
              <a:rPr lang="en-US" dirty="0">
                <a:hlinkClick r:id="rId4"/>
              </a:rPr>
              <a:t>How to Encrypt Files</a:t>
            </a:r>
            <a:endParaRPr lang="en-US" dirty="0"/>
          </a:p>
        </p:txBody>
      </p:sp>
      <p:sp>
        <p:nvSpPr>
          <p:cNvPr id="4" name="Slide Number Placeholder 3">
            <a:extLst>
              <a:ext uri="{FF2B5EF4-FFF2-40B4-BE49-F238E27FC236}">
                <a16:creationId xmlns:a16="http://schemas.microsoft.com/office/drawing/2014/main" id="{84FF3C83-14DD-C564-3902-80B18AA742E9}"/>
              </a:ext>
            </a:extLst>
          </p:cNvPr>
          <p:cNvSpPr>
            <a:spLocks noGrp="1"/>
          </p:cNvSpPr>
          <p:nvPr>
            <p:ph type="sldNum" sz="quarter" idx="12"/>
          </p:nvPr>
        </p:nvSpPr>
        <p:spPr/>
        <p:txBody>
          <a:bodyPr/>
          <a:lstStyle/>
          <a:p>
            <a:fld id="{78FEA6AD-5963-42A3-B799-50DDE2FA9A33}" type="slidenum">
              <a:rPr lang="en-US" smtClean="0"/>
              <a:pPr/>
              <a:t>27</a:t>
            </a:fld>
            <a:endParaRPr lang="en-US" dirty="0"/>
          </a:p>
        </p:txBody>
      </p:sp>
      <p:pic>
        <p:nvPicPr>
          <p:cNvPr id="5" name="Picture 4">
            <a:extLst>
              <a:ext uri="{FF2B5EF4-FFF2-40B4-BE49-F238E27FC236}">
                <a16:creationId xmlns:a16="http://schemas.microsoft.com/office/drawing/2014/main" id="{3D10F882-2420-8B43-5E84-0E3AF17FEDE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779" y="3450771"/>
            <a:ext cx="2049780" cy="2049780"/>
          </a:xfrm>
          <a:prstGeom prst="rect">
            <a:avLst/>
          </a:prstGeom>
        </p:spPr>
      </p:pic>
    </p:spTree>
    <p:extLst>
      <p:ext uri="{BB962C8B-B14F-4D97-AF65-F5344CB8AC3E}">
        <p14:creationId xmlns:p14="http://schemas.microsoft.com/office/powerpoint/2010/main" val="283673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C67A-E979-4C2D-BE11-695FB8ADF96A}"/>
              </a:ext>
            </a:extLst>
          </p:cNvPr>
          <p:cNvSpPr>
            <a:spLocks noGrp="1"/>
          </p:cNvSpPr>
          <p:nvPr>
            <p:ph type="ctrTitle"/>
          </p:nvPr>
        </p:nvSpPr>
        <p:spPr/>
        <p:txBody>
          <a:bodyPr>
            <a:normAutofit/>
          </a:bodyPr>
          <a:lstStyle/>
          <a:p>
            <a:r>
              <a:rPr lang="en-US" dirty="0">
                <a:solidFill>
                  <a:schemeClr val="tx1"/>
                </a:solidFill>
              </a:rPr>
              <a:t>Scholar </a:t>
            </a:r>
            <a:r>
              <a:rPr lang="en-US" dirty="0" err="1">
                <a:solidFill>
                  <a:schemeClr val="tx1"/>
                </a:solidFill>
              </a:rPr>
              <a:t>faqs</a:t>
            </a:r>
            <a:endParaRPr lang="en-US" dirty="0">
              <a:solidFill>
                <a:schemeClr val="tx1"/>
              </a:solidFill>
            </a:endParaRPr>
          </a:p>
        </p:txBody>
      </p:sp>
    </p:spTree>
    <p:extLst>
      <p:ext uri="{BB962C8B-B14F-4D97-AF65-F5344CB8AC3E}">
        <p14:creationId xmlns:p14="http://schemas.microsoft.com/office/powerpoint/2010/main" val="635018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know if my scholars have logged into the PDPDCS?</a:t>
            </a:r>
          </a:p>
        </p:txBody>
      </p:sp>
      <p:pic>
        <p:nvPicPr>
          <p:cNvPr id="5" name="Picture 4" descr="Screenshot of the scholar information monitoring section of the grantee record">
            <a:extLst>
              <a:ext uri="{FF2B5EF4-FFF2-40B4-BE49-F238E27FC236}">
                <a16:creationId xmlns:a16="http://schemas.microsoft.com/office/drawing/2014/main" id="{7D21A9F8-CC85-44EF-8EDD-DCDF9610A19A}"/>
              </a:ext>
            </a:extLst>
          </p:cNvPr>
          <p:cNvPicPr>
            <a:picLocks noChangeAspect="1"/>
          </p:cNvPicPr>
          <p:nvPr/>
        </p:nvPicPr>
        <p:blipFill>
          <a:blip r:embed="rId3"/>
          <a:stretch>
            <a:fillRect/>
          </a:stretch>
        </p:blipFill>
        <p:spPr>
          <a:xfrm>
            <a:off x="1219200" y="1370902"/>
            <a:ext cx="7024294" cy="5168178"/>
          </a:xfrm>
          <a:prstGeom prst="rect">
            <a:avLst/>
          </a:prstGeom>
        </p:spPr>
      </p:pic>
      <p:sp>
        <p:nvSpPr>
          <p:cNvPr id="8" name="Oval 7" descr="One scholar has a service obligation status of awaiting login"/>
          <p:cNvSpPr/>
          <p:nvPr/>
        </p:nvSpPr>
        <p:spPr>
          <a:xfrm>
            <a:off x="2224554" y="5777778"/>
            <a:ext cx="10287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descr="Four scholars have a service obligation status of fulfillment not in progress"/>
          <p:cNvSpPr/>
          <p:nvPr/>
        </p:nvSpPr>
        <p:spPr>
          <a:xfrm>
            <a:off x="3183070" y="5777080"/>
            <a:ext cx="1143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29</a:t>
            </a:fld>
            <a:endParaRPr lang="en-US" dirty="0">
              <a:latin typeface="Montserrat" panose="00000500000000000000" pitchFamily="2" charset="0"/>
            </a:endParaRPr>
          </a:p>
        </p:txBody>
      </p:sp>
    </p:spTree>
    <p:extLst>
      <p:ext uri="{BB962C8B-B14F-4D97-AF65-F5344CB8AC3E}">
        <p14:creationId xmlns:p14="http://schemas.microsoft.com/office/powerpoint/2010/main" val="2046666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9FD21-0435-38EF-C4A7-66D4C86EFE5C}"/>
              </a:ext>
            </a:extLst>
          </p:cNvPr>
          <p:cNvSpPr>
            <a:spLocks noGrp="1"/>
          </p:cNvSpPr>
          <p:nvPr>
            <p:ph type="ctrTitle"/>
          </p:nvPr>
        </p:nvSpPr>
        <p:spPr/>
        <p:txBody>
          <a:bodyPr>
            <a:normAutofit/>
          </a:bodyPr>
          <a:lstStyle/>
          <a:p>
            <a:r>
              <a:rPr lang="en-US" dirty="0"/>
              <a:t>Adding New scholar records</a:t>
            </a:r>
          </a:p>
        </p:txBody>
      </p:sp>
      <p:sp>
        <p:nvSpPr>
          <p:cNvPr id="3" name="Subtitle 2">
            <a:extLst>
              <a:ext uri="{FF2B5EF4-FFF2-40B4-BE49-F238E27FC236}">
                <a16:creationId xmlns:a16="http://schemas.microsoft.com/office/drawing/2014/main" id="{FE5A6BE9-8CF4-05E9-29A6-6A0D2FC5DE5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6271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 I need to tell scholars?</a:t>
            </a:r>
          </a:p>
        </p:txBody>
      </p:sp>
      <p:sp>
        <p:nvSpPr>
          <p:cNvPr id="10" name="Rectangle 3">
            <a:extLst>
              <a:ext uri="{FF2B5EF4-FFF2-40B4-BE49-F238E27FC236}">
                <a16:creationId xmlns:a16="http://schemas.microsoft.com/office/drawing/2014/main" id="{5706DF57-23B8-4065-89D2-8C69D6CB4732}"/>
              </a:ext>
            </a:extLst>
          </p:cNvPr>
          <p:cNvSpPr txBox="1">
            <a:spLocks noChangeArrowheads="1"/>
          </p:cNvSpPr>
          <p:nvPr/>
        </p:nvSpPr>
        <p:spPr>
          <a:xfrm>
            <a:off x="290245" y="1447800"/>
            <a:ext cx="8619714" cy="4554882"/>
          </a:xfrm>
          <a:prstGeom prst="rect">
            <a:avLst/>
          </a:prstGeom>
        </p:spPr>
        <p:txBody>
          <a:bodyPr vert="horz">
            <a:normAutofit/>
          </a:bodyPr>
          <a:lstStyle>
            <a:lvl1pPr marL="320040" indent="-320040" algn="l" rtl="0" eaLnBrk="1" latinLnBrk="0" hangingPunct="1">
              <a:spcBef>
                <a:spcPts val="700"/>
              </a:spcBef>
              <a:buClr>
                <a:srgbClr val="243352"/>
              </a:buClr>
              <a:buSzPct val="100000"/>
              <a:buFont typeface="Arial" panose="020B0604020202020204" pitchFamily="34" charset="0"/>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1A88AD"/>
              </a:buClr>
              <a:buSzPct val="80000"/>
              <a:buFont typeface="Arial" panose="020B0604020202020204" pitchFamily="34" charset="0"/>
              <a:buChar char="•"/>
              <a:defRPr kumimoji="0" sz="2600" kern="1200">
                <a:solidFill>
                  <a:schemeClr val="tx1"/>
                </a:solidFill>
                <a:latin typeface="+mn-lt"/>
                <a:ea typeface="+mn-ea"/>
                <a:cs typeface="+mn-cs"/>
              </a:defRPr>
            </a:lvl2pPr>
            <a:lvl3pPr marL="914400" indent="-228600" algn="l" rtl="0" eaLnBrk="1" latinLnBrk="0" hangingPunct="1">
              <a:spcBef>
                <a:spcPts val="500"/>
              </a:spcBef>
              <a:buClr>
                <a:srgbClr val="4ABCE4"/>
              </a:buClr>
              <a:buSzPct val="75000"/>
              <a:buFont typeface="Wingdings" panose="05000000000000000000" pitchFamily="2" charset="2"/>
              <a:buChar char="§"/>
              <a:defRPr kumimoji="0" sz="2300" kern="1200">
                <a:solidFill>
                  <a:schemeClr val="tx1"/>
                </a:solidFill>
                <a:latin typeface="+mn-lt"/>
                <a:ea typeface="+mn-ea"/>
                <a:cs typeface="+mn-cs"/>
              </a:defRPr>
            </a:lvl3pPr>
            <a:lvl4pPr marL="1371600" indent="-228600" algn="l" rtl="0" eaLnBrk="1" latinLnBrk="0" hangingPunct="1">
              <a:spcBef>
                <a:spcPts val="400"/>
              </a:spcBef>
              <a:buClr>
                <a:srgbClr val="87D2ED"/>
              </a:buClr>
              <a:buSzPct val="75000"/>
              <a:buFont typeface="Wingdings" panose="05000000000000000000" pitchFamily="2" charset="2"/>
              <a:buChar char="§"/>
              <a:defRPr kumimoji="0" sz="2000" kern="1200">
                <a:solidFill>
                  <a:schemeClr val="tx1"/>
                </a:solidFill>
                <a:latin typeface="+mn-lt"/>
                <a:ea typeface="+mn-ea"/>
                <a:cs typeface="+mn-cs"/>
              </a:defRPr>
            </a:lvl4pPr>
            <a:lvl5pPr marL="1828800" indent="-228600" algn="l" rtl="0" eaLnBrk="1" latinLnBrk="0" hangingPunct="1">
              <a:spcBef>
                <a:spcPts val="400"/>
              </a:spcBef>
              <a:buClr>
                <a:srgbClr val="243352"/>
              </a:buClr>
              <a:buSzPct val="50000"/>
              <a:buFont typeface="Arial" panose="020B0604020202020204" pitchFamily="34" charset="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457200">
              <a:buFont typeface="+mj-lt"/>
              <a:buAutoNum type="arabicPeriod"/>
            </a:pPr>
            <a:r>
              <a:rPr lang="en-US" sz="2400" dirty="0">
                <a:latin typeface="Montserrat" panose="00000500000000000000" pitchFamily="2" charset="0"/>
              </a:rPr>
              <a:t>After one academic year, scholars may begin fulfilling their service obligation</a:t>
            </a:r>
          </a:p>
          <a:p>
            <a:pPr marL="457200" indent="-457200">
              <a:buFont typeface="+mj-lt"/>
              <a:buAutoNum type="arabicPeriod"/>
            </a:pPr>
            <a:endParaRPr lang="en-US" sz="2400" dirty="0">
              <a:latin typeface="Montserrat" panose="00000500000000000000" pitchFamily="2" charset="0"/>
            </a:endParaRPr>
          </a:p>
          <a:p>
            <a:pPr marL="457200" indent="-457200">
              <a:buFont typeface="+mj-lt"/>
              <a:buAutoNum type="arabicPeriod"/>
            </a:pPr>
            <a:endParaRPr lang="en-US" sz="2800" dirty="0">
              <a:latin typeface="Montserrat" panose="00000500000000000000" pitchFamily="2" charset="0"/>
            </a:endParaRPr>
          </a:p>
          <a:p>
            <a:pPr marL="457200" indent="-457200">
              <a:buFont typeface="+mj-lt"/>
              <a:buAutoNum type="arabicPeriod"/>
            </a:pPr>
            <a:endParaRPr lang="en-US" sz="2800" dirty="0">
              <a:latin typeface="Montserrat" panose="00000500000000000000" pitchFamily="2" charset="0"/>
            </a:endParaRPr>
          </a:p>
          <a:p>
            <a:pPr marL="457200" indent="-457200">
              <a:buFont typeface="+mj-lt"/>
              <a:buAutoNum type="arabicPeriod"/>
            </a:pPr>
            <a:r>
              <a:rPr lang="en-US" sz="2400" dirty="0">
                <a:latin typeface="Montserrat" panose="00000500000000000000" pitchFamily="2" charset="0"/>
              </a:rPr>
              <a:t>Scholars must repay their scholarship monetarily if exiting prior to completion of one academic year</a:t>
            </a:r>
          </a:p>
          <a:p>
            <a:pPr marL="457200" indent="-457200">
              <a:buFont typeface="+mj-lt"/>
              <a:buAutoNum type="arabicPeriod"/>
            </a:pPr>
            <a:r>
              <a:rPr lang="en-US" sz="2400" dirty="0">
                <a:latin typeface="Montserrat" panose="00000500000000000000" pitchFamily="2" charset="0"/>
              </a:rPr>
              <a:t>Scholars should update employment information every 6 months</a:t>
            </a:r>
          </a:p>
          <a:p>
            <a:pPr marL="457200" indent="-457200">
              <a:buFont typeface="+mj-lt"/>
              <a:buAutoNum type="arabicPeriod"/>
            </a:pPr>
            <a:r>
              <a:rPr lang="en-US" sz="2400" dirty="0">
                <a:latin typeface="Montserrat" panose="00000500000000000000" pitchFamily="2" charset="0"/>
              </a:rPr>
              <a:t>Read all emails from </a:t>
            </a:r>
            <a:r>
              <a:rPr lang="en-US" sz="2400" dirty="0">
                <a:latin typeface="Montserrat" panose="00000500000000000000" pitchFamily="2" charset="0"/>
                <a:hlinkClick r:id="rId3"/>
              </a:rPr>
              <a:t>serviceobligation@ed.gov</a:t>
            </a:r>
            <a:r>
              <a:rPr lang="en-US" sz="2400" dirty="0">
                <a:latin typeface="Montserrat" panose="00000500000000000000" pitchFamily="2" charset="0"/>
              </a:rPr>
              <a:t> </a:t>
            </a:r>
          </a:p>
        </p:txBody>
      </p:sp>
      <p:pic>
        <p:nvPicPr>
          <p:cNvPr id="5" name="Picture 4" descr="Screenshot of scholar view of PDPDCS with the data of completion of one academic year circled">
            <a:extLst>
              <a:ext uri="{FF2B5EF4-FFF2-40B4-BE49-F238E27FC236}">
                <a16:creationId xmlns:a16="http://schemas.microsoft.com/office/drawing/2014/main" id="{910A56AF-8695-5C92-3B89-CB0773F142BB}"/>
              </a:ext>
            </a:extLst>
          </p:cNvPr>
          <p:cNvPicPr>
            <a:picLocks noChangeAspect="1"/>
          </p:cNvPicPr>
          <p:nvPr/>
        </p:nvPicPr>
        <p:blipFill rotWithShape="1">
          <a:blip r:embed="rId4"/>
          <a:srcRect t="2259" b="15477"/>
          <a:stretch/>
        </p:blipFill>
        <p:spPr>
          <a:xfrm>
            <a:off x="1600200" y="2297245"/>
            <a:ext cx="5795103" cy="1436555"/>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30</a:t>
            </a:fld>
            <a:endParaRPr lang="en-US" dirty="0">
              <a:latin typeface="Montserrat" panose="00000500000000000000" pitchFamily="2" charset="0"/>
            </a:endParaRPr>
          </a:p>
        </p:txBody>
      </p:sp>
      <p:sp>
        <p:nvSpPr>
          <p:cNvPr id="6" name="Oval 5">
            <a:extLst>
              <a:ext uri="{FF2B5EF4-FFF2-40B4-BE49-F238E27FC236}">
                <a16:creationId xmlns:a16="http://schemas.microsoft.com/office/drawing/2014/main" id="{D6E457F7-2029-5C73-E9B6-B53599EE68D7}"/>
              </a:ext>
              <a:ext uri="{C183D7F6-B498-43B3-948B-1728B52AA6E4}">
                <adec:decorative xmlns:adec="http://schemas.microsoft.com/office/drawing/2017/decorative" val="1"/>
              </a:ext>
            </a:extLst>
          </p:cNvPr>
          <p:cNvSpPr/>
          <p:nvPr/>
        </p:nvSpPr>
        <p:spPr>
          <a:xfrm>
            <a:off x="4876800" y="3352800"/>
            <a:ext cx="1828800" cy="4497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2853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4000" dirty="0"/>
              <a:t>When should scholars log in?</a:t>
            </a:r>
          </a:p>
        </p:txBody>
      </p:sp>
      <p:sp>
        <p:nvSpPr>
          <p:cNvPr id="8195" name="Rectangle 3"/>
          <p:cNvSpPr>
            <a:spLocks noGrp="1" noChangeArrowheads="1"/>
          </p:cNvSpPr>
          <p:nvPr>
            <p:ph sz="quarter" idx="1"/>
          </p:nvPr>
        </p:nvSpPr>
        <p:spPr>
          <a:xfrm>
            <a:off x="381000" y="1470066"/>
            <a:ext cx="8229600" cy="4565416"/>
          </a:xfrm>
        </p:spPr>
        <p:txBody>
          <a:bodyPr>
            <a:normAutofit/>
          </a:bodyPr>
          <a:lstStyle/>
          <a:p>
            <a:pPr marL="0" indent="0">
              <a:buNone/>
            </a:pPr>
            <a:r>
              <a:rPr lang="en-US" altLang="en-US" sz="3000" b="1" dirty="0"/>
              <a:t>Scholars must login to the PDPDCS within </a:t>
            </a:r>
            <a:r>
              <a:rPr lang="en-US" altLang="en-US" sz="3000" b="1" dirty="0">
                <a:highlight>
                  <a:srgbClr val="BCC9E2"/>
                </a:highlight>
              </a:rPr>
              <a:t>30 days of receiving access </a:t>
            </a:r>
            <a:r>
              <a:rPr lang="en-US" altLang="en-US" sz="3000" b="1" dirty="0"/>
              <a:t>to the system </a:t>
            </a:r>
            <a:r>
              <a:rPr lang="en-US" altLang="en-US" sz="3000" dirty="0"/>
              <a:t>and then should continue to do so </a:t>
            </a:r>
            <a:r>
              <a:rPr lang="en-US" altLang="en-US" sz="3000" b="1" dirty="0">
                <a:highlight>
                  <a:srgbClr val="BCC9E2"/>
                </a:highlight>
              </a:rPr>
              <a:t>every 6 months </a:t>
            </a:r>
            <a:r>
              <a:rPr lang="en-US" altLang="en-US" sz="3000" dirty="0"/>
              <a:t>until they fulfill their service obligation to:</a:t>
            </a:r>
          </a:p>
          <a:p>
            <a:pPr lvl="1">
              <a:buFont typeface="Courier New" panose="02070309020205020404" pitchFamily="49" charset="0"/>
              <a:buChar char="o"/>
            </a:pPr>
            <a:r>
              <a:rPr lang="en-US" sz="2500" dirty="0"/>
              <a:t>Review and update contact information; </a:t>
            </a:r>
          </a:p>
          <a:p>
            <a:pPr lvl="1">
              <a:buFont typeface="Courier New" panose="02070309020205020404" pitchFamily="49" charset="0"/>
              <a:buChar char="o"/>
            </a:pPr>
            <a:r>
              <a:rPr lang="en-US" sz="2500" dirty="0"/>
              <a:t>Review training and service obligation information; and</a:t>
            </a:r>
          </a:p>
          <a:p>
            <a:pPr lvl="1">
              <a:buFont typeface="Courier New" panose="02070309020205020404" pitchFamily="49" charset="0"/>
              <a:buChar char="o"/>
            </a:pPr>
            <a:r>
              <a:rPr lang="en-US" sz="2500" dirty="0"/>
              <a:t>Submit employment information.</a:t>
            </a:r>
          </a:p>
        </p:txBody>
      </p:sp>
      <p:sp>
        <p:nvSpPr>
          <p:cNvPr id="4"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31</a:t>
            </a:fld>
            <a:endParaRPr lang="en-US" dirty="0">
              <a:latin typeface="Montserrat" panose="00000500000000000000" pitchFamily="2" charset="0"/>
            </a:endParaRPr>
          </a:p>
        </p:txBody>
      </p:sp>
    </p:spTree>
    <p:extLst>
      <p:ext uri="{BB962C8B-B14F-4D97-AF65-F5344CB8AC3E}">
        <p14:creationId xmlns:p14="http://schemas.microsoft.com/office/powerpoint/2010/main" val="3533755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18F2-D195-474F-9621-13B6A2DD9FAC}"/>
              </a:ext>
            </a:extLst>
          </p:cNvPr>
          <p:cNvSpPr>
            <a:spLocks noGrp="1"/>
          </p:cNvSpPr>
          <p:nvPr>
            <p:ph type="title"/>
          </p:nvPr>
        </p:nvSpPr>
        <p:spPr/>
        <p:txBody>
          <a:bodyPr>
            <a:normAutofit fontScale="90000"/>
          </a:bodyPr>
          <a:lstStyle/>
          <a:p>
            <a:r>
              <a:rPr lang="en-US" sz="3600" dirty="0"/>
              <a:t>What information goes into the employment record?</a:t>
            </a:r>
          </a:p>
        </p:txBody>
      </p:sp>
      <p:sp>
        <p:nvSpPr>
          <p:cNvPr id="3" name="Content Placeholder 2">
            <a:extLst>
              <a:ext uri="{FF2B5EF4-FFF2-40B4-BE49-F238E27FC236}">
                <a16:creationId xmlns:a16="http://schemas.microsoft.com/office/drawing/2014/main" id="{CF67718A-A097-47E6-B283-35C744083D72}"/>
              </a:ext>
            </a:extLst>
          </p:cNvPr>
          <p:cNvSpPr>
            <a:spLocks noGrp="1"/>
          </p:cNvSpPr>
          <p:nvPr>
            <p:ph sz="quarter" idx="1"/>
          </p:nvPr>
        </p:nvSpPr>
        <p:spPr/>
        <p:txBody>
          <a:bodyPr>
            <a:normAutofit/>
          </a:bodyPr>
          <a:lstStyle/>
          <a:p>
            <a:pPr marL="0" indent="0">
              <a:buNone/>
            </a:pPr>
            <a:r>
              <a:rPr lang="en-US" dirty="0"/>
              <a:t>Information collected includes:</a:t>
            </a:r>
          </a:p>
          <a:p>
            <a:pPr lvl="1">
              <a:buFont typeface="Wingdings" panose="05000000000000000000" pitchFamily="2" charset="2"/>
              <a:buChar char="Ø"/>
            </a:pPr>
            <a:r>
              <a:rPr lang="en-US" sz="2400" dirty="0"/>
              <a:t>Contact information;</a:t>
            </a:r>
          </a:p>
          <a:p>
            <a:pPr lvl="1">
              <a:buFont typeface="Wingdings" panose="05000000000000000000" pitchFamily="2" charset="2"/>
              <a:buChar char="Ø"/>
            </a:pPr>
            <a:r>
              <a:rPr lang="en-US" sz="2400" dirty="0"/>
              <a:t>Type of organization;</a:t>
            </a:r>
          </a:p>
          <a:p>
            <a:pPr lvl="1">
              <a:buFont typeface="Wingdings" panose="05000000000000000000" pitchFamily="2" charset="2"/>
              <a:buChar char="Ø"/>
            </a:pPr>
            <a:r>
              <a:rPr lang="en-US" sz="2400" dirty="0"/>
              <a:t>Dates of employment;</a:t>
            </a:r>
          </a:p>
          <a:p>
            <a:pPr lvl="1">
              <a:buFont typeface="Wingdings" panose="05000000000000000000" pitchFamily="2" charset="2"/>
              <a:buChar char="Ø"/>
            </a:pPr>
            <a:r>
              <a:rPr lang="en-US" sz="2400" dirty="0"/>
              <a:t>Type of employment;</a:t>
            </a:r>
          </a:p>
          <a:p>
            <a:pPr lvl="1">
              <a:buFont typeface="Wingdings" panose="05000000000000000000" pitchFamily="2" charset="2"/>
              <a:buChar char="Ø"/>
            </a:pPr>
            <a:r>
              <a:rPr lang="en-US" sz="2400" dirty="0"/>
              <a:t>Full or part time position;</a:t>
            </a:r>
          </a:p>
          <a:p>
            <a:pPr lvl="1">
              <a:buFont typeface="Wingdings" panose="05000000000000000000" pitchFamily="2" charset="2"/>
              <a:buChar char="Ø"/>
            </a:pPr>
            <a:r>
              <a:rPr lang="en-US" sz="2400" dirty="0"/>
              <a:t>Training area(s);</a:t>
            </a:r>
          </a:p>
          <a:p>
            <a:pPr lvl="1">
              <a:buFont typeface="Wingdings" panose="05000000000000000000" pitchFamily="2" charset="2"/>
              <a:buChar char="Ø"/>
            </a:pPr>
            <a:r>
              <a:rPr lang="en-US" sz="2400" dirty="0"/>
              <a:t>Whether the position meets PDPDCS time requirements; and </a:t>
            </a:r>
          </a:p>
          <a:p>
            <a:pPr lvl="1">
              <a:buFont typeface="Wingdings" panose="05000000000000000000" pitchFamily="2" charset="2"/>
              <a:buChar char="Ø"/>
            </a:pPr>
            <a:r>
              <a:rPr lang="en-US" sz="2400" dirty="0"/>
              <a:t>Certification or licensur</a:t>
            </a:r>
            <a:r>
              <a:rPr lang="en-US" dirty="0"/>
              <a:t>e.</a:t>
            </a:r>
          </a:p>
          <a:p>
            <a:pPr lvl="1"/>
            <a:endParaRPr lang="en-US" dirty="0"/>
          </a:p>
        </p:txBody>
      </p:sp>
      <p:sp>
        <p:nvSpPr>
          <p:cNvPr id="4" name="Slide Number Placeholder 3">
            <a:extLst>
              <a:ext uri="{FF2B5EF4-FFF2-40B4-BE49-F238E27FC236}">
                <a16:creationId xmlns:a16="http://schemas.microsoft.com/office/drawing/2014/main" id="{9AE08FE5-DE17-4249-8C87-31EECA551F42}"/>
              </a:ext>
              <a:ext uri="{C183D7F6-B498-43B3-948B-1728B52AA6E4}">
                <adec:decorative xmlns:adec="http://schemas.microsoft.com/office/drawing/2017/decorative" val="0"/>
              </a:ext>
            </a:extLst>
          </p:cNvPr>
          <p:cNvSpPr>
            <a:spLocks noGrp="1"/>
          </p:cNvSpPr>
          <p:nvPr>
            <p:ph type="sldNum" sz="quarter" idx="12"/>
          </p:nvPr>
        </p:nvSpPr>
        <p:spPr/>
        <p:txBody>
          <a:bodyPr/>
          <a:lstStyle/>
          <a:p>
            <a:fld id="{78FEA6AD-5963-42A3-B799-50DDE2FA9A33}" type="slidenum">
              <a:rPr lang="en-US" smtClean="0"/>
              <a:pPr/>
              <a:t>32</a:t>
            </a:fld>
            <a:endParaRPr lang="en-US" dirty="0"/>
          </a:p>
        </p:txBody>
      </p:sp>
      <p:pic>
        <p:nvPicPr>
          <p:cNvPr id="5" name="Picture 4">
            <a:extLst>
              <a:ext uri="{FF2B5EF4-FFF2-40B4-BE49-F238E27FC236}">
                <a16:creationId xmlns:a16="http://schemas.microsoft.com/office/drawing/2014/main" id="{E6325A76-B094-4AC9-907D-FBC9042A5EC9}"/>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362200"/>
            <a:ext cx="1677093" cy="1677093"/>
          </a:xfrm>
          <a:prstGeom prst="rect">
            <a:avLst/>
          </a:prstGeom>
        </p:spPr>
      </p:pic>
    </p:spTree>
    <p:extLst>
      <p:ext uri="{BB962C8B-B14F-4D97-AF65-F5344CB8AC3E}">
        <p14:creationId xmlns:p14="http://schemas.microsoft.com/office/powerpoint/2010/main" val="42191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if scholars don’t get employment verification?</a:t>
            </a:r>
          </a:p>
        </p:txBody>
      </p:sp>
      <p:sp>
        <p:nvSpPr>
          <p:cNvPr id="4" name="Content Placeholder 3">
            <a:extLst>
              <a:ext uri="{FF2B5EF4-FFF2-40B4-BE49-F238E27FC236}">
                <a16:creationId xmlns:a16="http://schemas.microsoft.com/office/drawing/2014/main" id="{9683011A-39BE-400F-82B1-E58DB8F6C7B2}"/>
              </a:ext>
            </a:extLst>
          </p:cNvPr>
          <p:cNvSpPr>
            <a:spLocks noGrp="1"/>
          </p:cNvSpPr>
          <p:nvPr>
            <p:ph sz="quarter" idx="1"/>
          </p:nvPr>
        </p:nvSpPr>
        <p:spPr/>
        <p:txBody>
          <a:bodyPr>
            <a:normAutofit fontScale="92500"/>
          </a:bodyPr>
          <a:lstStyle/>
          <a:p>
            <a:pPr marL="457200" indent="-457200">
              <a:buFont typeface="Arial" panose="020B0604020202020204" pitchFamily="34" charset="0"/>
              <a:buChar char="•"/>
            </a:pPr>
            <a:r>
              <a:rPr lang="en-US" sz="3200" dirty="0">
                <a:latin typeface="Montserrat" panose="00000500000000000000" pitchFamily="2" charset="0"/>
              </a:rPr>
              <a:t>Scholars are responsible for ensuring </a:t>
            </a:r>
            <a:br>
              <a:rPr lang="en-US" sz="3200" dirty="0">
                <a:latin typeface="Montserrat" panose="00000500000000000000" pitchFamily="2" charset="0"/>
              </a:rPr>
            </a:br>
            <a:r>
              <a:rPr lang="en-US" sz="3200" dirty="0">
                <a:latin typeface="Montserrat" panose="00000500000000000000" pitchFamily="2" charset="0"/>
              </a:rPr>
              <a:t>their submitted employment is </a:t>
            </a:r>
            <a:br>
              <a:rPr lang="en-US" sz="3200" dirty="0">
                <a:latin typeface="Montserrat" panose="00000500000000000000" pitchFamily="2" charset="0"/>
              </a:rPr>
            </a:br>
            <a:r>
              <a:rPr lang="en-US" sz="3200" dirty="0">
                <a:latin typeface="Montserrat" panose="00000500000000000000" pitchFamily="2" charset="0"/>
              </a:rPr>
              <a:t>reviewed and verified by their employer. </a:t>
            </a:r>
            <a:endParaRPr lang="en-US" sz="3200" b="1" u="sng" dirty="0">
              <a:latin typeface="Montserrat" panose="00000500000000000000" pitchFamily="2" charset="0"/>
            </a:endParaRPr>
          </a:p>
          <a:p>
            <a:pPr marL="457200" indent="-457200">
              <a:buFont typeface="Arial" panose="020B0604020202020204" pitchFamily="34" charset="0"/>
              <a:buChar char="•"/>
            </a:pPr>
            <a:r>
              <a:rPr lang="en-US" sz="3200" dirty="0">
                <a:latin typeface="Montserrat" panose="00000500000000000000" pitchFamily="2" charset="0"/>
              </a:rPr>
              <a:t>Scholars who do not have their</a:t>
            </a:r>
            <a:br>
              <a:rPr lang="en-US" sz="3200" dirty="0">
                <a:latin typeface="Montserrat" panose="00000500000000000000" pitchFamily="2" charset="0"/>
              </a:rPr>
            </a:br>
            <a:r>
              <a:rPr lang="en-US" sz="3200" dirty="0">
                <a:latin typeface="Montserrat" panose="00000500000000000000" pitchFamily="2" charset="0"/>
              </a:rPr>
              <a:t>employment verified by the time their service obligation must </a:t>
            </a:r>
            <a:br>
              <a:rPr lang="en-US" sz="3200" dirty="0">
                <a:latin typeface="Montserrat" panose="00000500000000000000" pitchFamily="2" charset="0"/>
              </a:rPr>
            </a:br>
            <a:r>
              <a:rPr lang="en-US" sz="3200" dirty="0">
                <a:latin typeface="Montserrat" panose="00000500000000000000" pitchFamily="2" charset="0"/>
              </a:rPr>
              <a:t>be fulfilled </a:t>
            </a:r>
            <a:r>
              <a:rPr lang="en-US" sz="3200" b="1" dirty="0">
                <a:latin typeface="Montserrat" panose="00000500000000000000" pitchFamily="2" charset="0"/>
              </a:rPr>
              <a:t>will be </a:t>
            </a:r>
            <a:br>
              <a:rPr lang="en-US" sz="3200" b="1" dirty="0">
                <a:latin typeface="Montserrat" panose="00000500000000000000" pitchFamily="2" charset="0"/>
              </a:rPr>
            </a:br>
            <a:r>
              <a:rPr lang="en-US" sz="3200" b="1" dirty="0">
                <a:latin typeface="Montserrat" panose="00000500000000000000" pitchFamily="2" charset="0"/>
              </a:rPr>
              <a:t>referred to ARBMD for </a:t>
            </a:r>
            <a:br>
              <a:rPr lang="en-US" sz="3200" b="1" dirty="0">
                <a:latin typeface="Montserrat" panose="00000500000000000000" pitchFamily="2" charset="0"/>
              </a:rPr>
            </a:br>
            <a:r>
              <a:rPr lang="en-US" sz="3200" b="1" dirty="0">
                <a:latin typeface="Montserrat" panose="00000500000000000000" pitchFamily="2" charset="0"/>
              </a:rPr>
              <a:t>cash payback.</a:t>
            </a:r>
          </a:p>
          <a:p>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33</a:t>
            </a:fld>
            <a:endParaRPr lang="en-US" dirty="0">
              <a:latin typeface="Montserrat" panose="00000500000000000000" pitchFamily="2" charset="0"/>
            </a:endParaRPr>
          </a:p>
        </p:txBody>
      </p:sp>
      <p:pic>
        <p:nvPicPr>
          <p:cNvPr id="5" name="Picture 4">
            <a:extLst>
              <a:ext uri="{FF2B5EF4-FFF2-40B4-BE49-F238E27FC236}">
                <a16:creationId xmlns:a16="http://schemas.microsoft.com/office/drawing/2014/main" id="{91B45B9C-7ADF-473D-8BAE-9B43D0C121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825682"/>
            <a:ext cx="2209800" cy="2209800"/>
          </a:xfrm>
          <a:prstGeom prst="rect">
            <a:avLst/>
          </a:prstGeom>
        </p:spPr>
      </p:pic>
    </p:spTree>
    <p:extLst>
      <p:ext uri="{BB962C8B-B14F-4D97-AF65-F5344CB8AC3E}">
        <p14:creationId xmlns:p14="http://schemas.microsoft.com/office/powerpoint/2010/main" val="14832343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A027342-0F21-433C-A8DB-2BCDC48F738E}"/>
              </a:ext>
            </a:extLst>
          </p:cNvPr>
          <p:cNvSpPr>
            <a:spLocks noGrp="1"/>
          </p:cNvSpPr>
          <p:nvPr>
            <p:ph type="ctrTitle"/>
          </p:nvPr>
        </p:nvSpPr>
        <p:spPr/>
        <p:txBody>
          <a:bodyPr/>
          <a:lstStyle/>
          <a:p>
            <a:r>
              <a:rPr lang="en-US" dirty="0">
                <a:solidFill>
                  <a:schemeClr val="tx1"/>
                </a:solidFill>
              </a:rPr>
              <a:t>Resources and Support</a:t>
            </a:r>
          </a:p>
        </p:txBody>
      </p:sp>
    </p:spTree>
    <p:extLst>
      <p:ext uri="{BB962C8B-B14F-4D97-AF65-F5344CB8AC3E}">
        <p14:creationId xmlns:p14="http://schemas.microsoft.com/office/powerpoint/2010/main" val="2036096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 PDPDCS Resources</a:t>
            </a:r>
            <a:endParaRPr lang="en-US" sz="2800" dirty="0"/>
          </a:p>
        </p:txBody>
      </p:sp>
      <p:sp>
        <p:nvSpPr>
          <p:cNvPr id="4" name="Content Placeholder 3"/>
          <p:cNvSpPr>
            <a:spLocks noGrp="1"/>
          </p:cNvSpPr>
          <p:nvPr>
            <p:ph sz="quarter" idx="1"/>
          </p:nvPr>
        </p:nvSpPr>
        <p:spPr>
          <a:xfrm>
            <a:off x="76200" y="1462604"/>
            <a:ext cx="8534400" cy="4565416"/>
          </a:xfrm>
        </p:spPr>
        <p:txBody>
          <a:bodyPr>
            <a:normAutofit lnSpcReduction="10000"/>
          </a:bodyPr>
          <a:lstStyle/>
          <a:p>
            <a:pPr>
              <a:spcBef>
                <a:spcPts val="50"/>
              </a:spcBef>
              <a:defRPr/>
            </a:pPr>
            <a:r>
              <a:rPr lang="en-US" sz="3200" dirty="0"/>
              <a:t> PDPDCS resources include:</a:t>
            </a:r>
          </a:p>
          <a:p>
            <a:pPr marL="0" indent="0">
              <a:spcBef>
                <a:spcPts val="50"/>
              </a:spcBef>
              <a:buNone/>
              <a:defRPr/>
            </a:pPr>
            <a:r>
              <a:rPr lang="en-US" sz="2000" dirty="0"/>
              <a:t>	(</a:t>
            </a:r>
            <a:r>
              <a:rPr lang="en-US" sz="2000" dirty="0">
                <a:hlinkClick r:id="rId3"/>
              </a:rPr>
              <a:t>https://pdp.ed.gov/OSEP/Home/Training</a:t>
            </a:r>
            <a:r>
              <a:rPr lang="en-US" sz="2000" dirty="0"/>
              <a:t>)</a:t>
            </a:r>
            <a:r>
              <a:rPr lang="en-US" sz="2400" dirty="0"/>
              <a:t> </a:t>
            </a:r>
          </a:p>
          <a:p>
            <a:pPr marL="0" indent="0">
              <a:spcBef>
                <a:spcPts val="50"/>
              </a:spcBef>
              <a:buNone/>
              <a:defRPr/>
            </a:pPr>
            <a:r>
              <a:rPr lang="en-US" dirty="0"/>
              <a:t>    Annual Webinar Recordings</a:t>
            </a:r>
          </a:p>
          <a:p>
            <a:pPr lvl="1">
              <a:defRPr/>
            </a:pPr>
            <a:r>
              <a:rPr lang="en-US" dirty="0"/>
              <a:t>Annual and Final Checklists</a:t>
            </a:r>
          </a:p>
          <a:p>
            <a:pPr lvl="1">
              <a:defRPr/>
            </a:pPr>
            <a:r>
              <a:rPr lang="en-US" dirty="0"/>
              <a:t>Digital PSA and EC Info</a:t>
            </a:r>
          </a:p>
          <a:p>
            <a:pPr lvl="1">
              <a:defRPr/>
            </a:pPr>
            <a:r>
              <a:rPr lang="en-US" dirty="0"/>
              <a:t>Scholar Webinar Recording</a:t>
            </a:r>
          </a:p>
          <a:p>
            <a:pPr lvl="1">
              <a:defRPr/>
            </a:pPr>
            <a:r>
              <a:rPr lang="en-US" dirty="0"/>
              <a:t>Employer Tip Sheet</a:t>
            </a:r>
          </a:p>
          <a:p>
            <a:pPr lvl="1">
              <a:defRPr/>
            </a:pPr>
            <a:r>
              <a:rPr lang="en-US" dirty="0"/>
              <a:t>MFA Training PPT/Video</a:t>
            </a:r>
          </a:p>
          <a:p>
            <a:pPr>
              <a:defRPr/>
            </a:pPr>
            <a:r>
              <a:rPr lang="en-US" sz="3000" dirty="0">
                <a:latin typeface="Montserrat" panose="00000500000000000000" pitchFamily="2" charset="0"/>
              </a:rPr>
              <a:t>PDPDCS Frequently Asked Questions </a:t>
            </a:r>
            <a:br>
              <a:rPr lang="en-US" sz="2600" dirty="0">
                <a:latin typeface="Montserrat" panose="00000500000000000000" pitchFamily="2" charset="0"/>
              </a:rPr>
            </a:br>
            <a:r>
              <a:rPr lang="en-US" sz="2600" dirty="0">
                <a:latin typeface="Montserrat" panose="00000500000000000000" pitchFamily="2" charset="0"/>
              </a:rPr>
              <a:t>	</a:t>
            </a:r>
            <a:r>
              <a:rPr lang="en-US" sz="2000" dirty="0">
                <a:latin typeface="Montserrat" panose="00000500000000000000" pitchFamily="2" charset="0"/>
              </a:rPr>
              <a:t>(</a:t>
            </a:r>
            <a:r>
              <a:rPr lang="en-US" sz="2000" dirty="0">
                <a:latin typeface="Montserrat" panose="00000500000000000000" pitchFamily="2" charset="0"/>
                <a:hlinkClick r:id="rId4"/>
              </a:rPr>
              <a:t>https://pdp.ed.gov/OSEP/Home/dcsfaq</a:t>
            </a:r>
            <a:r>
              <a:rPr lang="en-US" sz="2000" dirty="0">
                <a:latin typeface="Montserrat" panose="00000500000000000000" pitchFamily="2" charset="0"/>
              </a:rPr>
              <a:t>)</a:t>
            </a:r>
          </a:p>
          <a:p>
            <a:pPr>
              <a:defRPr/>
            </a:pPr>
            <a:endParaRPr lang="en-US"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35</a:t>
            </a:fld>
            <a:endParaRPr lang="en-US" dirty="0">
              <a:latin typeface="Montserrat" panose="00000500000000000000" pitchFamily="2" charset="0"/>
            </a:endParaRPr>
          </a:p>
        </p:txBody>
      </p:sp>
      <p:grpSp>
        <p:nvGrpSpPr>
          <p:cNvPr id="5" name="Group 4">
            <a:extLst>
              <a:ext uri="{FF2B5EF4-FFF2-40B4-BE49-F238E27FC236}">
                <a16:creationId xmlns:a16="http://schemas.microsoft.com/office/drawing/2014/main" id="{EAEEE448-03C2-4016-8972-9F3C0E25A5B3}"/>
              </a:ext>
              <a:ext uri="{C183D7F6-B498-43B3-948B-1728B52AA6E4}">
                <adec:decorative xmlns:adec="http://schemas.microsoft.com/office/drawing/2017/decorative" val="1"/>
              </a:ext>
            </a:extLst>
          </p:cNvPr>
          <p:cNvGrpSpPr/>
          <p:nvPr/>
        </p:nvGrpSpPr>
        <p:grpSpPr>
          <a:xfrm>
            <a:off x="5334000" y="2667000"/>
            <a:ext cx="3733800" cy="2369752"/>
            <a:chOff x="4250193" y="3055194"/>
            <a:chExt cx="4665207" cy="3025369"/>
          </a:xfrm>
        </p:grpSpPr>
        <p:pic>
          <p:nvPicPr>
            <p:cNvPr id="8" name="Picture 7">
              <a:extLst>
                <a:ext uri="{FF2B5EF4-FFF2-40B4-BE49-F238E27FC236}">
                  <a16:creationId xmlns:a16="http://schemas.microsoft.com/office/drawing/2014/main" id="{1DE46C25-9B85-4B0F-83D4-DCCC6961794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11823" y="3344558"/>
              <a:ext cx="3575959" cy="2446642"/>
            </a:xfrm>
            <a:prstGeom prst="rect">
              <a:avLst/>
            </a:prstGeom>
          </p:spPr>
        </p:pic>
        <p:pic>
          <p:nvPicPr>
            <p:cNvPr id="7" name="Picture 6">
              <a:extLst>
                <a:ext uri="{FF2B5EF4-FFF2-40B4-BE49-F238E27FC236}">
                  <a16:creationId xmlns:a16="http://schemas.microsoft.com/office/drawing/2014/main" id="{B915833C-7FE7-421D-A468-6654BAD5CE0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0193" y="3055194"/>
              <a:ext cx="4665207" cy="3025369"/>
            </a:xfrm>
            <a:prstGeom prst="rect">
              <a:avLst/>
            </a:prstGeom>
          </p:spPr>
        </p:pic>
      </p:grpSp>
    </p:spTree>
    <p:extLst>
      <p:ext uri="{BB962C8B-B14F-4D97-AF65-F5344CB8AC3E}">
        <p14:creationId xmlns:p14="http://schemas.microsoft.com/office/powerpoint/2010/main" val="2996084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EB2C-44AC-A91D-4DC1-F167A98EA43F}"/>
              </a:ext>
            </a:extLst>
          </p:cNvPr>
          <p:cNvSpPr>
            <a:spLocks noGrp="1"/>
          </p:cNvSpPr>
          <p:nvPr>
            <p:ph type="title"/>
          </p:nvPr>
        </p:nvSpPr>
        <p:spPr/>
        <p:txBody>
          <a:bodyPr>
            <a:normAutofit/>
          </a:bodyPr>
          <a:lstStyle/>
          <a:p>
            <a:r>
              <a:rPr lang="en-US" dirty="0"/>
              <a:t>New Data Collection Resources</a:t>
            </a:r>
          </a:p>
        </p:txBody>
      </p:sp>
      <p:pic>
        <p:nvPicPr>
          <p:cNvPr id="8" name="Content Placeholder 7" descr="Screenshot of OSEP PDPDCS Required Scholar Information resource">
            <a:extLst>
              <a:ext uri="{FF2B5EF4-FFF2-40B4-BE49-F238E27FC236}">
                <a16:creationId xmlns:a16="http://schemas.microsoft.com/office/drawing/2014/main" id="{26DA1FF0-66B2-CEB2-033A-4155E277A126}"/>
              </a:ext>
            </a:extLst>
          </p:cNvPr>
          <p:cNvPicPr>
            <a:picLocks noGrp="1" noChangeAspect="1"/>
          </p:cNvPicPr>
          <p:nvPr>
            <p:ph sz="quarter" idx="1"/>
          </p:nvPr>
        </p:nvPicPr>
        <p:blipFill>
          <a:blip r:embed="rId3"/>
          <a:stretch>
            <a:fillRect/>
          </a:stretch>
        </p:blipFill>
        <p:spPr>
          <a:xfrm>
            <a:off x="228600" y="1530350"/>
            <a:ext cx="4253962" cy="4565650"/>
          </a:xfrm>
          <a:effectLst>
            <a:outerShdw blurRad="50800" dist="38100" dir="5400000" algn="t" rotWithShape="0">
              <a:prstClr val="black">
                <a:alpha val="40000"/>
              </a:prstClr>
            </a:outerShdw>
          </a:effectLst>
        </p:spPr>
      </p:pic>
      <p:pic>
        <p:nvPicPr>
          <p:cNvPr id="4" name="Picture 3" descr="Screenshot of OSEP PDPDCS Completed Scholars Questionnaire resource">
            <a:extLst>
              <a:ext uri="{FF2B5EF4-FFF2-40B4-BE49-F238E27FC236}">
                <a16:creationId xmlns:a16="http://schemas.microsoft.com/office/drawing/2014/main" id="{A77BC2B0-825F-3067-9071-5E9183F6B888}"/>
              </a:ext>
            </a:extLst>
          </p:cNvPr>
          <p:cNvPicPr>
            <a:picLocks noChangeAspect="1"/>
          </p:cNvPicPr>
          <p:nvPr/>
        </p:nvPicPr>
        <p:blipFill>
          <a:blip r:embed="rId4"/>
          <a:stretch>
            <a:fillRect/>
          </a:stretch>
        </p:blipFill>
        <p:spPr>
          <a:xfrm>
            <a:off x="4800600" y="1577567"/>
            <a:ext cx="3962400" cy="4518433"/>
          </a:xfrm>
          <a:prstGeom prst="rect">
            <a:avLst/>
          </a:prstGeom>
          <a:effectLst>
            <a:outerShdw blurRad="50800" dist="38100" dir="5400000" algn="t" rotWithShape="0">
              <a:prstClr val="black">
                <a:alpha val="40000"/>
              </a:prstClr>
            </a:outerShdw>
          </a:effectLst>
        </p:spPr>
      </p:pic>
      <p:sp>
        <p:nvSpPr>
          <p:cNvPr id="3" name="Slide Number Placeholder 2">
            <a:extLst>
              <a:ext uri="{FF2B5EF4-FFF2-40B4-BE49-F238E27FC236}">
                <a16:creationId xmlns:a16="http://schemas.microsoft.com/office/drawing/2014/main" id="{8E8596FC-28A6-4C3B-1138-F77DD4C8D332}"/>
              </a:ext>
            </a:extLst>
          </p:cNvPr>
          <p:cNvSpPr>
            <a:spLocks noGrp="1"/>
          </p:cNvSpPr>
          <p:nvPr>
            <p:ph type="sldNum" sz="quarter" idx="12"/>
          </p:nvPr>
        </p:nvSpPr>
        <p:spPr>
          <a:xfrm>
            <a:off x="8376559" y="6400800"/>
            <a:ext cx="533400" cy="244476"/>
          </a:xfrm>
        </p:spPr>
        <p:txBody>
          <a:bodyPr>
            <a:noAutofit/>
          </a:bodyPr>
          <a:lstStyle/>
          <a:p>
            <a:fld id="{78FEA6AD-5963-42A3-B799-50DDE2FA9A33}" type="slidenum">
              <a:rPr lang="en-US" smtClean="0">
                <a:latin typeface="Montserrat" panose="00000500000000000000" pitchFamily="2" charset="0"/>
              </a:rPr>
              <a:pPr/>
              <a:t>36</a:t>
            </a:fld>
            <a:endParaRPr lang="en-US" dirty="0">
              <a:latin typeface="Montserrat" panose="00000500000000000000" pitchFamily="2" charset="0"/>
            </a:endParaRPr>
          </a:p>
        </p:txBody>
      </p:sp>
    </p:spTree>
    <p:extLst>
      <p:ext uri="{BB962C8B-B14F-4D97-AF65-F5344CB8AC3E}">
        <p14:creationId xmlns:p14="http://schemas.microsoft.com/office/powerpoint/2010/main" val="1613626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4" name="Content Placeholder 3"/>
          <p:cNvSpPr>
            <a:spLocks noGrp="1"/>
          </p:cNvSpPr>
          <p:nvPr>
            <p:ph sz="quarter" idx="1"/>
          </p:nvPr>
        </p:nvSpPr>
        <p:spPr/>
        <p:txBody>
          <a:bodyPr>
            <a:normAutofit/>
          </a:bodyPr>
          <a:lstStyle/>
          <a:p>
            <a:pPr marL="0" indent="0" algn="ctr">
              <a:buNone/>
            </a:pPr>
            <a:r>
              <a:rPr lang="en-US" sz="4800" b="1" dirty="0"/>
              <a:t>More questions?</a:t>
            </a:r>
          </a:p>
          <a:p>
            <a:pPr marL="0" indent="0" algn="ctr">
              <a:buNone/>
            </a:pPr>
            <a:r>
              <a:rPr lang="en-US" b="1" i="1" dirty="0"/>
              <a:t>PDPDCS Help Desk</a:t>
            </a:r>
          </a:p>
          <a:p>
            <a:pPr marL="365760" lvl="1" indent="0" algn="ctr">
              <a:buNone/>
            </a:pPr>
            <a:r>
              <a:rPr lang="en-US" dirty="0"/>
              <a:t>Support available from 8 am to 8 pm EST</a:t>
            </a:r>
          </a:p>
          <a:p>
            <a:pPr marL="365760" lvl="1" indent="0" algn="ctr">
              <a:buNone/>
            </a:pPr>
            <a:r>
              <a:rPr lang="en-US" dirty="0"/>
              <a:t>Monday through Friday</a:t>
            </a:r>
          </a:p>
          <a:p>
            <a:pPr marL="365760" lvl="1" indent="0" algn="ctr">
              <a:buNone/>
            </a:pPr>
            <a:r>
              <a:rPr lang="en-US" dirty="0"/>
              <a:t>1-800-285-6276</a:t>
            </a:r>
          </a:p>
          <a:p>
            <a:pPr marL="365760" lvl="1" indent="0" algn="ctr">
              <a:buNone/>
            </a:pPr>
            <a:r>
              <a:rPr lang="en-US" dirty="0"/>
              <a:t>For TTY dial 711 for your state’s Relay Service Provider</a:t>
            </a:r>
          </a:p>
          <a:p>
            <a:pPr marL="365760" lvl="1" indent="0" algn="ctr">
              <a:buNone/>
            </a:pPr>
            <a:r>
              <a:rPr lang="en-US" dirty="0">
                <a:hlinkClick r:id="rId3"/>
              </a:rPr>
              <a:t>serviceobligation@ed.gov</a:t>
            </a:r>
            <a:endParaRPr lang="en-US" dirty="0"/>
          </a:p>
          <a:p>
            <a:endParaRPr lang="en-US" dirty="0"/>
          </a:p>
        </p:txBody>
      </p:sp>
      <p:sp>
        <p:nvSpPr>
          <p:cNvPr id="3" name="Slide Number Placeholder 2"/>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37</a:t>
            </a:fld>
            <a:endParaRPr lang="en-US" dirty="0">
              <a:latin typeface="Montserrat" panose="00000500000000000000" pitchFamily="2" charset="0"/>
            </a:endParaRPr>
          </a:p>
        </p:txBody>
      </p:sp>
    </p:spTree>
    <p:extLst>
      <p:ext uri="{BB962C8B-B14F-4D97-AF65-F5344CB8AC3E}">
        <p14:creationId xmlns:p14="http://schemas.microsoft.com/office/powerpoint/2010/main" val="3661317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DA335-299C-4111-B2E4-D2B279E13B2F}"/>
              </a:ext>
            </a:extLst>
          </p:cNvPr>
          <p:cNvSpPr>
            <a:spLocks noGrp="1"/>
          </p:cNvSpPr>
          <p:nvPr>
            <p:ph type="title"/>
          </p:nvPr>
        </p:nvSpPr>
        <p:spPr>
          <a:xfrm>
            <a:off x="228599" y="212724"/>
            <a:ext cx="8681359" cy="990600"/>
          </a:xfrm>
        </p:spPr>
        <p:txBody>
          <a:bodyPr>
            <a:normAutofit fontScale="90000"/>
          </a:bodyPr>
          <a:lstStyle/>
          <a:p>
            <a:r>
              <a:rPr lang="en-US" dirty="0"/>
              <a:t>Activities to complete in the PDPDCS for Enrolled Scholars</a:t>
            </a:r>
          </a:p>
        </p:txBody>
      </p:sp>
      <p:sp>
        <p:nvSpPr>
          <p:cNvPr id="3" name="Content Placeholder 2">
            <a:extLst>
              <a:ext uri="{FF2B5EF4-FFF2-40B4-BE49-F238E27FC236}">
                <a16:creationId xmlns:a16="http://schemas.microsoft.com/office/drawing/2014/main" id="{E9FFA51C-186A-4764-A155-924619108AE5}"/>
              </a:ext>
            </a:extLst>
          </p:cNvPr>
          <p:cNvSpPr>
            <a:spLocks noGrp="1"/>
          </p:cNvSpPr>
          <p:nvPr>
            <p:ph sz="quarter" idx="1"/>
          </p:nvPr>
        </p:nvSpPr>
        <p:spPr>
          <a:xfrm>
            <a:off x="-10886" y="1519354"/>
            <a:ext cx="9144000" cy="4565416"/>
          </a:xfrm>
        </p:spPr>
        <p:txBody>
          <a:bodyPr>
            <a:noAutofit/>
          </a:bodyPr>
          <a:lstStyle/>
          <a:p>
            <a:pPr marL="514350" indent="-514350">
              <a:spcBef>
                <a:spcPts val="0"/>
              </a:spcBef>
              <a:spcAft>
                <a:spcPts val="600"/>
              </a:spcAft>
              <a:buFont typeface="+mj-lt"/>
              <a:buAutoNum type="arabicPeriod"/>
            </a:pPr>
            <a:r>
              <a:rPr lang="en-US" sz="2600" dirty="0"/>
              <a:t>Log into the PDPDCS and verify secondary user(s)</a:t>
            </a:r>
          </a:p>
          <a:p>
            <a:pPr marL="514350" indent="-514350">
              <a:spcBef>
                <a:spcPts val="0"/>
              </a:spcBef>
              <a:spcAft>
                <a:spcPts val="600"/>
              </a:spcAft>
              <a:buFont typeface="+mj-lt"/>
              <a:buAutoNum type="arabicPeriod"/>
            </a:pPr>
            <a:r>
              <a:rPr lang="en-US" sz="2600" dirty="0"/>
              <a:t>Review your data summary</a:t>
            </a:r>
          </a:p>
          <a:p>
            <a:pPr marL="514350" indent="-514350">
              <a:spcBef>
                <a:spcPts val="0"/>
              </a:spcBef>
              <a:spcAft>
                <a:spcPts val="600"/>
              </a:spcAft>
              <a:buFont typeface="+mj-lt"/>
              <a:buAutoNum type="arabicPeriod"/>
            </a:pPr>
            <a:r>
              <a:rPr lang="en-US" sz="2600" dirty="0"/>
              <a:t>Add any new scholars</a:t>
            </a:r>
          </a:p>
          <a:p>
            <a:pPr marL="514350" indent="-514350">
              <a:spcBef>
                <a:spcPts val="0"/>
              </a:spcBef>
              <a:spcAft>
                <a:spcPts val="600"/>
              </a:spcAft>
              <a:buFont typeface="+mj-lt"/>
              <a:buAutoNum type="arabicPeriod"/>
            </a:pPr>
            <a:r>
              <a:rPr lang="en-US" sz="2600" dirty="0"/>
              <a:t>Update scholar records for each enrolled or enrolled, no longer funded scholars</a:t>
            </a:r>
          </a:p>
          <a:p>
            <a:pPr marL="514350" indent="-514350">
              <a:spcBef>
                <a:spcPts val="0"/>
              </a:spcBef>
              <a:spcAft>
                <a:spcPts val="600"/>
              </a:spcAft>
              <a:buFont typeface="+mj-lt"/>
              <a:buAutoNum type="arabicPeriod"/>
            </a:pPr>
            <a:r>
              <a:rPr lang="en-US" sz="2600" b="1" dirty="0"/>
              <a:t>Review and submit all data by April 2</a:t>
            </a:r>
            <a:r>
              <a:rPr lang="en-US" sz="2600" b="1" baseline="30000" dirty="0"/>
              <a:t>nd</a:t>
            </a:r>
            <a:r>
              <a:rPr lang="en-US" sz="2600" b="1" dirty="0"/>
              <a:t> deadline</a:t>
            </a:r>
          </a:p>
          <a:p>
            <a:pPr marL="514350" indent="-514350">
              <a:buFont typeface="+mj-lt"/>
              <a:buAutoNum type="arabicPeriod"/>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604DC61-C3E6-4A07-868E-EAE85C1D85B9}"/>
              </a:ext>
              <a:ext uri="{C183D7F6-B498-43B3-948B-1728B52AA6E4}">
                <adec:decorative xmlns:adec="http://schemas.microsoft.com/office/drawing/2017/decorative" val="0"/>
              </a:ext>
            </a:extLst>
          </p:cNvPr>
          <p:cNvSpPr>
            <a:spLocks noGrp="1"/>
          </p:cNvSpPr>
          <p:nvPr>
            <p:ph type="sldNum" sz="quarter" idx="12"/>
          </p:nvPr>
        </p:nvSpPr>
        <p:spPr/>
        <p:txBody>
          <a:bodyPr/>
          <a:lstStyle/>
          <a:p>
            <a:fld id="{78FEA6AD-5963-42A3-B799-50DDE2FA9A33}" type="slidenum">
              <a:rPr lang="en-US" smtClean="0">
                <a:latin typeface="Montserrat" panose="00000500000000000000" pitchFamily="2" charset="0"/>
              </a:rPr>
              <a:pPr/>
              <a:t>4</a:t>
            </a:fld>
            <a:endParaRPr lang="en-US" dirty="0">
              <a:latin typeface="Montserrat" panose="00000500000000000000" pitchFamily="2" charset="0"/>
            </a:endParaRPr>
          </a:p>
        </p:txBody>
      </p:sp>
    </p:spTree>
    <p:extLst>
      <p:ext uri="{BB962C8B-B14F-4D97-AF65-F5344CB8AC3E}">
        <p14:creationId xmlns:p14="http://schemas.microsoft.com/office/powerpoint/2010/main" val="336068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noAutofit/>
          </a:bodyPr>
          <a:lstStyle/>
          <a:p>
            <a:r>
              <a:rPr lang="en-US" sz="4000" dirty="0"/>
              <a:t>How do I reset my password?</a:t>
            </a:r>
          </a:p>
        </p:txBody>
      </p:sp>
      <p:sp>
        <p:nvSpPr>
          <p:cNvPr id="8195" name="Rectangle 3"/>
          <p:cNvSpPr>
            <a:spLocks noGrp="1" noChangeArrowheads="1"/>
          </p:cNvSpPr>
          <p:nvPr>
            <p:ph sz="quarter" idx="1"/>
          </p:nvPr>
        </p:nvSpPr>
        <p:spPr/>
        <p:txBody>
          <a:bodyPr>
            <a:noAutofit/>
          </a:bodyPr>
          <a:lstStyle/>
          <a:p>
            <a:pPr marL="0" indent="0">
              <a:buNone/>
              <a:tabLst>
                <a:tab pos="0" algn="l"/>
              </a:tabLst>
            </a:pPr>
            <a:r>
              <a:rPr lang="en-US" sz="3200" dirty="0"/>
              <a:t>Use the “Forgot Password” link on the login page.</a:t>
            </a:r>
          </a:p>
          <a:p>
            <a:pPr marL="0" indent="0">
              <a:buNone/>
              <a:tabLst>
                <a:tab pos="0" algn="l"/>
              </a:tabLst>
            </a:pPr>
            <a:endParaRPr lang="en-US" sz="3200" dirty="0"/>
          </a:p>
        </p:txBody>
      </p:sp>
      <p:grpSp>
        <p:nvGrpSpPr>
          <p:cNvPr id="5" name="Group 4" descr="Screenshot of PDPDCS login page with Forgot Password link circled">
            <a:extLst>
              <a:ext uri="{FF2B5EF4-FFF2-40B4-BE49-F238E27FC236}">
                <a16:creationId xmlns:a16="http://schemas.microsoft.com/office/drawing/2014/main" id="{FCDF8985-BB87-4767-8065-F4DA754000F5}"/>
              </a:ext>
            </a:extLst>
          </p:cNvPr>
          <p:cNvGrpSpPr/>
          <p:nvPr/>
        </p:nvGrpSpPr>
        <p:grpSpPr>
          <a:xfrm>
            <a:off x="3305314" y="2209800"/>
            <a:ext cx="5838686" cy="3981450"/>
            <a:chOff x="3949583" y="3096272"/>
            <a:chExt cx="4546715" cy="3114036"/>
          </a:xfrm>
        </p:grpSpPr>
        <p:grpSp>
          <p:nvGrpSpPr>
            <p:cNvPr id="7" name="Group 6">
              <a:extLst>
                <a:ext uri="{FF2B5EF4-FFF2-40B4-BE49-F238E27FC236}">
                  <a16:creationId xmlns:a16="http://schemas.microsoft.com/office/drawing/2014/main" id="{23887B38-6120-4C2D-8EFF-CBFA02CFC19C}"/>
                </a:ext>
              </a:extLst>
            </p:cNvPr>
            <p:cNvGrpSpPr/>
            <p:nvPr/>
          </p:nvGrpSpPr>
          <p:grpSpPr>
            <a:xfrm>
              <a:off x="3949583" y="3096272"/>
              <a:ext cx="4546715" cy="3114036"/>
              <a:chOff x="4043631" y="3549979"/>
              <a:chExt cx="3498984" cy="2269078"/>
            </a:xfrm>
          </p:grpSpPr>
          <p:pic>
            <p:nvPicPr>
              <p:cNvPr id="2" name="Picture 1">
                <a:extLst>
                  <a:ext uri="{FF2B5EF4-FFF2-40B4-BE49-F238E27FC236}">
                    <a16:creationId xmlns:a16="http://schemas.microsoft.com/office/drawing/2014/main" id="{612F1F2C-12DF-42A9-B823-E20F38D2A26B}"/>
                  </a:ext>
                </a:extLst>
              </p:cNvPr>
              <p:cNvPicPr>
                <a:picLocks noChangeAspect="1"/>
              </p:cNvPicPr>
              <p:nvPr/>
            </p:nvPicPr>
            <p:blipFill rotWithShape="1">
              <a:blip r:embed="rId3">
                <a:extLst>
                  <a:ext uri="{28A0092B-C50C-407E-A947-70E740481C1C}">
                    <a14:useLocalDpi xmlns:a14="http://schemas.microsoft.com/office/drawing/2010/main" val="0"/>
                  </a:ext>
                </a:extLst>
              </a:blip>
              <a:srcRect l="9093" r="21190" b="17374"/>
              <a:stretch/>
            </p:blipFill>
            <p:spPr>
              <a:xfrm>
                <a:off x="4423404" y="3750980"/>
                <a:ext cx="2680025" cy="1742015"/>
              </a:xfrm>
              <a:prstGeom prst="rect">
                <a:avLst/>
              </a:prstGeom>
            </p:spPr>
          </p:pic>
          <p:pic>
            <p:nvPicPr>
              <p:cNvPr id="6" name="Picture 5">
                <a:extLst>
                  <a:ext uri="{FF2B5EF4-FFF2-40B4-BE49-F238E27FC236}">
                    <a16:creationId xmlns:a16="http://schemas.microsoft.com/office/drawing/2014/main" id="{14AAF1E7-3322-4F73-A5A8-4EE33ADAA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3631" y="3549979"/>
                <a:ext cx="3498984" cy="2269078"/>
              </a:xfrm>
              <a:prstGeom prst="rect">
                <a:avLst/>
              </a:prstGeom>
            </p:spPr>
          </p:pic>
        </p:grpSp>
        <p:sp>
          <p:nvSpPr>
            <p:cNvPr id="3" name="Rectangle 2">
              <a:extLst>
                <a:ext uri="{FF2B5EF4-FFF2-40B4-BE49-F238E27FC236}">
                  <a16:creationId xmlns:a16="http://schemas.microsoft.com/office/drawing/2014/main" id="{10CA70E0-1B02-4823-8D27-73448ED21423}"/>
                </a:ext>
              </a:extLst>
            </p:cNvPr>
            <p:cNvSpPr/>
            <p:nvPr/>
          </p:nvSpPr>
          <p:spPr>
            <a:xfrm>
              <a:off x="5334000" y="4267200"/>
              <a:ext cx="762000" cy="304800"/>
            </a:xfrm>
            <a:prstGeom prst="rect">
              <a:avLst/>
            </a:prstGeom>
            <a:noFill/>
            <a:ln w="5715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4" name="Slide Number Placeholder 2">
            <a:extLst>
              <a:ext uri="{C183D7F6-B498-43B3-948B-1728B52AA6E4}">
                <adec:decorative xmlns:adec="http://schemas.microsoft.com/office/drawing/2017/decorative" val="0"/>
              </a:ext>
            </a:extLst>
          </p:cNvPr>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5</a:t>
            </a:fld>
            <a:endParaRPr lang="en-US" dirty="0">
              <a:latin typeface="Montserrat" panose="00000500000000000000" pitchFamily="2" charset="0"/>
            </a:endParaRPr>
          </a:p>
        </p:txBody>
      </p:sp>
    </p:spTree>
    <p:extLst>
      <p:ext uri="{BB962C8B-B14F-4D97-AF65-F5344CB8AC3E}">
        <p14:creationId xmlns:p14="http://schemas.microsoft.com/office/powerpoint/2010/main" val="389283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noAutofit/>
          </a:bodyPr>
          <a:lstStyle/>
          <a:p>
            <a:r>
              <a:rPr lang="en-US" sz="4000" dirty="0"/>
              <a:t>Secondary Users</a:t>
            </a:r>
          </a:p>
        </p:txBody>
      </p:sp>
      <p:sp>
        <p:nvSpPr>
          <p:cNvPr id="7171" name="Rectangle 3"/>
          <p:cNvSpPr>
            <a:spLocks noGrp="1" noChangeArrowheads="1"/>
          </p:cNvSpPr>
          <p:nvPr>
            <p:ph sz="quarter" idx="1"/>
          </p:nvPr>
        </p:nvSpPr>
        <p:spPr>
          <a:xfrm>
            <a:off x="228599" y="1371600"/>
            <a:ext cx="8763000" cy="4953000"/>
          </a:xfrm>
        </p:spPr>
        <p:txBody>
          <a:bodyPr>
            <a:normAutofit fontScale="92500" lnSpcReduction="20000"/>
          </a:bodyPr>
          <a:lstStyle/>
          <a:p>
            <a:pPr>
              <a:spcBef>
                <a:spcPts val="600"/>
              </a:spcBef>
              <a:spcAft>
                <a:spcPts val="600"/>
              </a:spcAft>
            </a:pPr>
            <a:r>
              <a:rPr lang="en-US" sz="3300" b="1" u="sng" dirty="0"/>
              <a:t>Project Directors (PDs) are responsible for all data entries</a:t>
            </a:r>
            <a:r>
              <a:rPr lang="en-US" sz="3300" dirty="0"/>
              <a:t>; however, secondary users are permitted to assist in the process.</a:t>
            </a:r>
          </a:p>
          <a:p>
            <a:pPr>
              <a:spcBef>
                <a:spcPts val="600"/>
              </a:spcBef>
              <a:spcAft>
                <a:spcPts val="600"/>
              </a:spcAft>
            </a:pPr>
            <a:r>
              <a:rPr lang="en-US" sz="3300" dirty="0"/>
              <a:t>Only </a:t>
            </a:r>
            <a:r>
              <a:rPr lang="en-US" sz="3300" b="1" u="sng" dirty="0"/>
              <a:t>three people per grant </a:t>
            </a:r>
            <a:r>
              <a:rPr lang="en-US" sz="3300" dirty="0"/>
              <a:t>may enter or access scholar information.</a:t>
            </a:r>
          </a:p>
          <a:p>
            <a:pPr lvl="1">
              <a:spcBef>
                <a:spcPts val="600"/>
              </a:spcBef>
              <a:spcAft>
                <a:spcPts val="600"/>
              </a:spcAft>
            </a:pPr>
            <a:r>
              <a:rPr lang="en-US" sz="2700" dirty="0"/>
              <a:t>Project Directors may change the secondary user(s) at any time and should review who has access at least annually.</a:t>
            </a:r>
          </a:p>
          <a:p>
            <a:pPr>
              <a:spcBef>
                <a:spcPts val="600"/>
              </a:spcBef>
              <a:spcAft>
                <a:spcPts val="600"/>
              </a:spcAft>
            </a:pPr>
            <a:r>
              <a:rPr lang="en-US" sz="3300" b="1" u="sng" dirty="0"/>
              <a:t>Note:</a:t>
            </a:r>
            <a:r>
              <a:rPr lang="en-US" sz="3300" u="sng" dirty="0"/>
              <a:t> </a:t>
            </a:r>
            <a:r>
              <a:rPr lang="en-US" sz="3300" b="1" u="sng" dirty="0"/>
              <a:t>You may NOT create a shared inbox for your secondary user – each user requires a unique login. </a:t>
            </a:r>
          </a:p>
          <a:p>
            <a:pPr>
              <a:buFont typeface="Wingdings 2" pitchFamily="18" charset="2"/>
              <a:buNone/>
            </a:pPr>
            <a:endParaRPr lang="en-US" b="1" dirty="0">
              <a:solidFill>
                <a:srgbClr val="002060"/>
              </a:solidFill>
            </a:endParaRPr>
          </a:p>
          <a:p>
            <a:endParaRPr lang="en-US" dirty="0"/>
          </a:p>
        </p:txBody>
      </p:sp>
      <p:sp>
        <p:nvSpPr>
          <p:cNvPr id="4" name="Slide Number Placeholder 2">
            <a:extLst>
              <a:ext uri="{C183D7F6-B498-43B3-948B-1728B52AA6E4}">
                <adec:decorative xmlns:adec="http://schemas.microsoft.com/office/drawing/2017/decorative" val="0"/>
              </a:ext>
            </a:extLst>
          </p:cNvPr>
          <p:cNvSpPr>
            <a:spLocks noGrp="1"/>
          </p:cNvSpPr>
          <p:nvPr>
            <p:ph type="sldNum" sz="quarter" idx="12"/>
          </p:nvPr>
        </p:nvSpPr>
        <p:spPr/>
        <p:txBody>
          <a:bodyPr>
            <a:noAutofit/>
          </a:bodyPr>
          <a:lstStyle/>
          <a:p>
            <a:fld id="{78FEA6AD-5963-42A3-B799-50DDE2FA9A33}" type="slidenum">
              <a:rPr lang="en-US" smtClean="0">
                <a:latin typeface="Montserrat" panose="00000500000000000000" pitchFamily="2" charset="0"/>
              </a:rPr>
              <a:pPr/>
              <a:t>6</a:t>
            </a:fld>
            <a:endParaRPr lang="en-US" dirty="0">
              <a:latin typeface="Montserrat" panose="00000500000000000000" pitchFamily="2" charset="0"/>
            </a:endParaRPr>
          </a:p>
        </p:txBody>
      </p:sp>
    </p:spTree>
    <p:extLst>
      <p:ext uri="{BB962C8B-B14F-4D97-AF65-F5344CB8AC3E}">
        <p14:creationId xmlns:p14="http://schemas.microsoft.com/office/powerpoint/2010/main" val="3971677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D5FF0C-E381-41CE-9CF8-D8AACA4C2A0D}"/>
              </a:ext>
            </a:extLst>
          </p:cNvPr>
          <p:cNvSpPr>
            <a:spLocks noGrp="1"/>
          </p:cNvSpPr>
          <p:nvPr>
            <p:ph type="title"/>
          </p:nvPr>
        </p:nvSpPr>
        <p:spPr/>
        <p:txBody>
          <a:bodyPr>
            <a:noAutofit/>
          </a:bodyPr>
          <a:lstStyle/>
          <a:p>
            <a:pPr>
              <a:defRPr/>
            </a:pPr>
            <a:r>
              <a:rPr lang="en-US" sz="3600" dirty="0"/>
              <a:t>Submitting New Scholars</a:t>
            </a:r>
          </a:p>
        </p:txBody>
      </p:sp>
      <p:sp>
        <p:nvSpPr>
          <p:cNvPr id="4" name="Content Placeholder 3"/>
          <p:cNvSpPr>
            <a:spLocks noGrp="1"/>
          </p:cNvSpPr>
          <p:nvPr>
            <p:ph sz="quarter" idx="1"/>
          </p:nvPr>
        </p:nvSpPr>
        <p:spPr>
          <a:xfrm>
            <a:off x="228599" y="1500240"/>
            <a:ext cx="8795657" cy="4557660"/>
          </a:xfrm>
        </p:spPr>
        <p:txBody>
          <a:bodyPr>
            <a:normAutofit/>
          </a:bodyPr>
          <a:lstStyle/>
          <a:p>
            <a:pPr marL="0" indent="0">
              <a:buNone/>
            </a:pPr>
            <a:r>
              <a:rPr lang="en-US" sz="3000" dirty="0"/>
              <a:t>New OSEP PDPDCS scholars must:</a:t>
            </a:r>
          </a:p>
          <a:p>
            <a:pPr marL="834390" lvl="1" indent="-514350">
              <a:buAutoNum type="arabicPeriod"/>
            </a:pPr>
            <a:r>
              <a:rPr lang="en-US" sz="2800" dirty="0"/>
              <a:t>Receive OSEP PDPDCS funding</a:t>
            </a:r>
          </a:p>
          <a:p>
            <a:pPr marL="834390" lvl="1" indent="-514350">
              <a:buAutoNum type="arabicPeriod"/>
            </a:pPr>
            <a:r>
              <a:rPr lang="en-US" sz="2800" dirty="0"/>
              <a:t>Enroll in the IHE’s training program</a:t>
            </a:r>
          </a:p>
          <a:p>
            <a:pPr marL="834390" lvl="1" indent="-514350">
              <a:buAutoNum type="arabicPeriod"/>
            </a:pPr>
            <a:r>
              <a:rPr lang="en-US" sz="2800" dirty="0"/>
              <a:t>Register for classes</a:t>
            </a:r>
          </a:p>
          <a:p>
            <a:pPr marL="834390" lvl="1" indent="-514350">
              <a:buAutoNum type="arabicPeriod"/>
            </a:pPr>
            <a:r>
              <a:rPr lang="en-US" sz="2800" dirty="0"/>
              <a:t>Sign the PSA</a:t>
            </a:r>
          </a:p>
          <a:p>
            <a:pPr marL="0" indent="0">
              <a:buNone/>
            </a:pPr>
            <a:r>
              <a:rPr lang="en-US" sz="3000" dirty="0"/>
              <a:t>Once a scholar completes</a:t>
            </a:r>
            <a:br>
              <a:rPr lang="en-US" sz="3000" dirty="0"/>
            </a:br>
            <a:r>
              <a:rPr lang="en-US" sz="3000" dirty="0"/>
              <a:t>these steps, grantees have</a:t>
            </a:r>
            <a:br>
              <a:rPr lang="en-US" sz="3000" dirty="0"/>
            </a:br>
            <a:r>
              <a:rPr lang="en-US" sz="3000" b="1" dirty="0">
                <a:highlight>
                  <a:srgbClr val="BCC9E2"/>
                </a:highlight>
              </a:rPr>
              <a:t>30 days</a:t>
            </a:r>
            <a:r>
              <a:rPr lang="en-US" sz="3000" dirty="0"/>
              <a:t> to submit that </a:t>
            </a:r>
            <a:br>
              <a:rPr lang="en-US" sz="3000" dirty="0"/>
            </a:br>
            <a:r>
              <a:rPr lang="en-US" sz="3000" dirty="0"/>
              <a:t>scholar record</a:t>
            </a:r>
          </a:p>
          <a:p>
            <a:pPr marL="0" indent="0">
              <a:buNone/>
            </a:pPr>
            <a:endParaRPr lang="en-US" sz="2200" dirty="0"/>
          </a:p>
        </p:txBody>
      </p:sp>
      <p:grpSp>
        <p:nvGrpSpPr>
          <p:cNvPr id="17" name="Group 16" descr="Click &quot;save and submit&quot; to submit a scholar record rather than leaving it pending">
            <a:extLst>
              <a:ext uri="{FF2B5EF4-FFF2-40B4-BE49-F238E27FC236}">
                <a16:creationId xmlns:a16="http://schemas.microsoft.com/office/drawing/2014/main" id="{E2996193-24AE-CA16-0FC2-A0D60C0E71B3}"/>
              </a:ext>
            </a:extLst>
          </p:cNvPr>
          <p:cNvGrpSpPr/>
          <p:nvPr/>
        </p:nvGrpSpPr>
        <p:grpSpPr>
          <a:xfrm>
            <a:off x="5372098" y="3581400"/>
            <a:ext cx="3652158" cy="2171700"/>
            <a:chOff x="4645478" y="3411747"/>
            <a:chExt cx="4193722" cy="2775701"/>
          </a:xfrm>
        </p:grpSpPr>
        <p:pic>
          <p:nvPicPr>
            <p:cNvPr id="11" name="Picture 10">
              <a:extLst>
                <a:ext uri="{FF2B5EF4-FFF2-40B4-BE49-F238E27FC236}">
                  <a16:creationId xmlns:a16="http://schemas.microsoft.com/office/drawing/2014/main" id="{15AC2C55-2C26-346A-23B6-EFF5C93AA3BB}"/>
                </a:ext>
              </a:extLst>
            </p:cNvPr>
            <p:cNvPicPr>
              <a:picLocks noChangeAspect="1"/>
            </p:cNvPicPr>
            <p:nvPr/>
          </p:nvPicPr>
          <p:blipFill>
            <a:blip r:embed="rId3"/>
            <a:stretch>
              <a:fillRect/>
            </a:stretch>
          </p:blipFill>
          <p:spPr>
            <a:xfrm>
              <a:off x="5013564" y="3463506"/>
              <a:ext cx="3238090" cy="2047199"/>
            </a:xfrm>
            <a:prstGeom prst="rect">
              <a:avLst/>
            </a:prstGeom>
            <a:ln>
              <a:noFill/>
            </a:ln>
            <a:effectLst>
              <a:outerShdw blurRad="292100" dist="139700" dir="2700000" algn="tl" rotWithShape="0">
                <a:srgbClr val="333333">
                  <a:alpha val="65000"/>
                </a:srgbClr>
              </a:outerShdw>
            </a:effectLst>
          </p:spPr>
        </p:pic>
        <p:pic>
          <p:nvPicPr>
            <p:cNvPr id="1032" name="Picture 8">
              <a:extLst>
                <a:ext uri="{FF2B5EF4-FFF2-40B4-BE49-F238E27FC236}">
                  <a16:creationId xmlns:a16="http://schemas.microsoft.com/office/drawing/2014/main" id="{D4E6F34D-FDEB-AD76-C7E7-B4BE1F52CD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5478" y="3411747"/>
              <a:ext cx="4193722" cy="2775701"/>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c 14" descr="Cursor with solid fill">
              <a:extLst>
                <a:ext uri="{FF2B5EF4-FFF2-40B4-BE49-F238E27FC236}">
                  <a16:creationId xmlns:a16="http://schemas.microsoft.com/office/drawing/2014/main" id="{6C19DFE6-EF27-C15A-E497-B417F7EA08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5031348"/>
              <a:ext cx="650807" cy="650807"/>
            </a:xfrm>
            <a:prstGeom prst="rect">
              <a:avLst/>
            </a:prstGeom>
          </p:spPr>
        </p:pic>
      </p:grpSp>
      <p:sp>
        <p:nvSpPr>
          <p:cNvPr id="3" name="Slide Number Placeholder 2">
            <a:extLst>
              <a:ext uri="{C183D7F6-B498-43B3-948B-1728B52AA6E4}">
                <adec:decorative xmlns:adec="http://schemas.microsoft.com/office/drawing/2017/decorative" val="0"/>
              </a:ext>
            </a:extLst>
          </p:cNvPr>
          <p:cNvSpPr>
            <a:spLocks noGrp="1"/>
          </p:cNvSpPr>
          <p:nvPr>
            <p:ph type="sldNum" sz="quarter" idx="12"/>
          </p:nvPr>
        </p:nvSpPr>
        <p:spPr/>
        <p:txBody>
          <a:bodyPr>
            <a:noAutofit/>
          </a:bodyPr>
          <a:lstStyle/>
          <a:p>
            <a:fld id="{78FEA6AD-5963-42A3-B799-50DDE2FA9A33}" type="slidenum">
              <a:rPr lang="en-US" smtClean="0"/>
              <a:pPr/>
              <a:t>7</a:t>
            </a:fld>
            <a:endParaRPr lang="en-US" dirty="0"/>
          </a:p>
        </p:txBody>
      </p:sp>
    </p:spTree>
    <p:extLst>
      <p:ext uri="{BB962C8B-B14F-4D97-AF65-F5344CB8AC3E}">
        <p14:creationId xmlns:p14="http://schemas.microsoft.com/office/powerpoint/2010/main" val="3790806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9F72E07-FFA5-46C1-858E-7A55D96C580C}"/>
              </a:ext>
            </a:extLst>
          </p:cNvPr>
          <p:cNvSpPr>
            <a:spLocks noGrp="1"/>
          </p:cNvSpPr>
          <p:nvPr>
            <p:ph type="title"/>
          </p:nvPr>
        </p:nvSpPr>
        <p:spPr>
          <a:xfrm>
            <a:off x="152400" y="262766"/>
            <a:ext cx="9144000" cy="990600"/>
          </a:xfrm>
        </p:spPr>
        <p:txBody>
          <a:bodyPr>
            <a:noAutofit/>
          </a:bodyPr>
          <a:lstStyle/>
          <a:p>
            <a:pPr>
              <a:defRPr/>
            </a:pPr>
            <a:r>
              <a:rPr lang="en-US" sz="3200" dirty="0"/>
              <a:t>Pre-Scholarship Agreements (PSA) and Exit Certifications (EC)</a:t>
            </a:r>
          </a:p>
        </p:txBody>
      </p:sp>
      <p:sp>
        <p:nvSpPr>
          <p:cNvPr id="8195" name="Rectangle 3"/>
          <p:cNvSpPr>
            <a:spLocks noGrp="1" noChangeArrowheads="1"/>
          </p:cNvSpPr>
          <p:nvPr>
            <p:ph idx="1"/>
          </p:nvPr>
        </p:nvSpPr>
        <p:spPr>
          <a:xfrm>
            <a:off x="3315221" y="1315517"/>
            <a:ext cx="5824566" cy="4932883"/>
          </a:xfrm>
        </p:spPr>
        <p:txBody>
          <a:bodyPr>
            <a:noAutofit/>
          </a:bodyPr>
          <a:lstStyle/>
          <a:p>
            <a:r>
              <a:rPr lang="en-US" sz="2300" dirty="0"/>
              <a:t>Grantees and scholars must </a:t>
            </a:r>
            <a:r>
              <a:rPr lang="en-US" sz="2300" b="1" dirty="0"/>
              <a:t>sign an OMB-approved PSA and EC </a:t>
            </a:r>
            <a:r>
              <a:rPr lang="en-US" sz="2300" dirty="0"/>
              <a:t>for each funded scholar.</a:t>
            </a:r>
          </a:p>
          <a:p>
            <a:pPr lvl="1"/>
            <a:r>
              <a:rPr lang="en-US" sz="2300" dirty="0"/>
              <a:t>Scholar records cannot be created without a PSA.</a:t>
            </a:r>
          </a:p>
          <a:p>
            <a:r>
              <a:rPr lang="en-US" sz="2300" dirty="0"/>
              <a:t>Grantees may be held </a:t>
            </a:r>
            <a:r>
              <a:rPr lang="en-US" sz="2300" b="1" dirty="0"/>
              <a:t>responsible for funds provided to scholars </a:t>
            </a:r>
            <a:r>
              <a:rPr lang="en-US" sz="2300" dirty="0"/>
              <a:t>with missing or invalid documents.</a:t>
            </a:r>
          </a:p>
          <a:p>
            <a:r>
              <a:rPr lang="en-US" sz="2300" dirty="0"/>
              <a:t>Grantees must </a:t>
            </a:r>
            <a:r>
              <a:rPr lang="en-US" sz="2300" b="1" dirty="0"/>
              <a:t>retain all grant </a:t>
            </a:r>
            <a:br>
              <a:rPr lang="en-US" sz="2300" b="1" dirty="0"/>
            </a:br>
            <a:r>
              <a:rPr lang="en-US" sz="2300" b="1" dirty="0"/>
              <a:t>records</a:t>
            </a:r>
            <a:r>
              <a:rPr lang="en-US" sz="2300" dirty="0"/>
              <a:t> until each scholar’s </a:t>
            </a:r>
            <a:br>
              <a:rPr lang="en-US" sz="2300" dirty="0"/>
            </a:br>
            <a:r>
              <a:rPr lang="en-US" sz="2300" dirty="0"/>
              <a:t>service obligation has been </a:t>
            </a:r>
            <a:br>
              <a:rPr lang="en-US" sz="2300" dirty="0"/>
            </a:br>
            <a:r>
              <a:rPr lang="en-US" sz="2300" dirty="0"/>
              <a:t>fulfilled or paid back.</a:t>
            </a:r>
          </a:p>
        </p:txBody>
      </p:sp>
      <p:pic>
        <p:nvPicPr>
          <p:cNvPr id="2" name="Picture 1">
            <a:extLst>
              <a:ext uri="{FF2B5EF4-FFF2-40B4-BE49-F238E27FC236}">
                <a16:creationId xmlns:a16="http://schemas.microsoft.com/office/drawing/2014/main" id="{F63DAFDD-46F8-4F45-98D0-8C79DB6D363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 y="1752600"/>
            <a:ext cx="2485441" cy="312420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146B38A0-2D24-45B1-8210-9C8ABBA30D5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780" y="2438400"/>
            <a:ext cx="2485441" cy="3148558"/>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3F1EB5D-E198-F540-45A9-D3223C2FE445}"/>
              </a:ext>
            </a:extLst>
          </p:cNvPr>
          <p:cNvSpPr txBox="1"/>
          <p:nvPr/>
        </p:nvSpPr>
        <p:spPr>
          <a:xfrm>
            <a:off x="37381" y="5706196"/>
            <a:ext cx="3956959" cy="400110"/>
          </a:xfrm>
          <a:prstGeom prst="rect">
            <a:avLst/>
          </a:prstGeom>
          <a:noFill/>
        </p:spPr>
        <p:txBody>
          <a:bodyPr wrap="square" rtlCol="0">
            <a:spAutoFit/>
          </a:bodyPr>
          <a:lstStyle/>
          <a:p>
            <a:pPr algn="ctr"/>
            <a:r>
              <a:rPr lang="en-US" sz="2000" dirty="0">
                <a:latin typeface="Montserrat" panose="00000500000000000000" pitchFamily="2" charset="0"/>
                <a:hlinkClick r:id="rId5"/>
              </a:rPr>
              <a:t>Digital PSA Demo Link</a:t>
            </a:r>
            <a:endParaRPr lang="en-US" sz="2000" dirty="0">
              <a:latin typeface="Montserrat" panose="00000500000000000000" pitchFamily="2" charset="0"/>
            </a:endParaRPr>
          </a:p>
        </p:txBody>
      </p:sp>
      <p:sp>
        <p:nvSpPr>
          <p:cNvPr id="4" name="Slide Number Placeholder 2">
            <a:extLst>
              <a:ext uri="{C183D7F6-B498-43B3-948B-1728B52AA6E4}">
                <adec:decorative xmlns:adec="http://schemas.microsoft.com/office/drawing/2017/decorative" val="0"/>
              </a:ext>
            </a:extLst>
          </p:cNvPr>
          <p:cNvSpPr>
            <a:spLocks noGrp="1"/>
          </p:cNvSpPr>
          <p:nvPr>
            <p:ph type="sldNum" sz="quarter" idx="12"/>
          </p:nvPr>
        </p:nvSpPr>
        <p:spPr>
          <a:xfrm>
            <a:off x="8382000" y="6364322"/>
            <a:ext cx="533400" cy="244476"/>
          </a:xfrm>
        </p:spPr>
        <p:txBody>
          <a:bodyPr>
            <a:noAutofit/>
          </a:bodyPr>
          <a:lstStyle/>
          <a:p>
            <a:fld id="{78FEA6AD-5963-42A3-B799-50DDE2FA9A33}" type="slidenum">
              <a:rPr lang="en-US" smtClean="0">
                <a:latin typeface="Montserrat" panose="00000500000000000000" pitchFamily="2" charset="0"/>
              </a:rPr>
              <a:pPr/>
              <a:t>8</a:t>
            </a:fld>
            <a:endParaRPr lang="en-US" dirty="0">
              <a:latin typeface="Montserrat" panose="00000500000000000000" pitchFamily="2" charset="0"/>
            </a:endParaRPr>
          </a:p>
        </p:txBody>
      </p:sp>
    </p:spTree>
    <p:extLst>
      <p:ext uri="{BB962C8B-B14F-4D97-AF65-F5344CB8AC3E}">
        <p14:creationId xmlns:p14="http://schemas.microsoft.com/office/powerpoint/2010/main" val="212113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00F7-13F2-EF22-E634-FB1A570A7E00}"/>
              </a:ext>
            </a:extLst>
          </p:cNvPr>
          <p:cNvSpPr>
            <a:spLocks noGrp="1"/>
          </p:cNvSpPr>
          <p:nvPr>
            <p:ph type="title"/>
          </p:nvPr>
        </p:nvSpPr>
        <p:spPr/>
        <p:txBody>
          <a:bodyPr>
            <a:normAutofit fontScale="90000"/>
          </a:bodyPr>
          <a:lstStyle/>
          <a:p>
            <a:r>
              <a:rPr lang="en-US" dirty="0"/>
              <a:t>Resources to Share with Scholars</a:t>
            </a:r>
          </a:p>
        </p:txBody>
      </p:sp>
      <p:sp>
        <p:nvSpPr>
          <p:cNvPr id="3" name="Content Placeholder 2">
            <a:extLst>
              <a:ext uri="{FF2B5EF4-FFF2-40B4-BE49-F238E27FC236}">
                <a16:creationId xmlns:a16="http://schemas.microsoft.com/office/drawing/2014/main" id="{250AF86E-EB73-E062-1AEC-02777D97B111}"/>
              </a:ext>
            </a:extLst>
          </p:cNvPr>
          <p:cNvSpPr>
            <a:spLocks noGrp="1"/>
          </p:cNvSpPr>
          <p:nvPr>
            <p:ph sz="quarter" idx="1"/>
          </p:nvPr>
        </p:nvSpPr>
        <p:spPr/>
        <p:txBody>
          <a:bodyPr/>
          <a:lstStyle/>
          <a:p>
            <a:r>
              <a:rPr lang="en-US" dirty="0"/>
              <a:t>Regulations: </a:t>
            </a:r>
            <a:r>
              <a:rPr lang="en-US" dirty="0">
                <a:hlinkClick r:id="rId2"/>
              </a:rPr>
              <a:t>https://pdp.ed.gov/OSEP/Regulation/ProgramRegs2006</a:t>
            </a:r>
            <a:r>
              <a:rPr lang="en-US" dirty="0"/>
              <a:t>  </a:t>
            </a:r>
          </a:p>
          <a:p>
            <a:r>
              <a:rPr lang="en-US" dirty="0"/>
              <a:t>FAQs: </a:t>
            </a:r>
            <a:r>
              <a:rPr lang="en-US" dirty="0">
                <a:hlinkClick r:id="rId3"/>
              </a:rPr>
              <a:t>https://pdp.ed.gov/OSEP/Home/faq2006</a:t>
            </a:r>
            <a:r>
              <a:rPr lang="en-US" dirty="0"/>
              <a:t>  </a:t>
            </a:r>
          </a:p>
          <a:p>
            <a:r>
              <a:rPr lang="en-US" dirty="0"/>
              <a:t>Scholar Agreements: </a:t>
            </a:r>
            <a:r>
              <a:rPr lang="en-US" dirty="0">
                <a:hlinkClick r:id="rId4"/>
              </a:rPr>
              <a:t>https://pdp.ed.gov/OSEP/Home/Agreements/</a:t>
            </a:r>
            <a:r>
              <a:rPr lang="en-US" dirty="0"/>
              <a:t>  </a:t>
            </a:r>
          </a:p>
          <a:p>
            <a:endParaRPr lang="en-US" dirty="0"/>
          </a:p>
        </p:txBody>
      </p:sp>
      <p:sp>
        <p:nvSpPr>
          <p:cNvPr id="4" name="Slide Number Placeholder 3">
            <a:extLst>
              <a:ext uri="{FF2B5EF4-FFF2-40B4-BE49-F238E27FC236}">
                <a16:creationId xmlns:a16="http://schemas.microsoft.com/office/drawing/2014/main" id="{354CF7B2-4EE9-DCC8-F429-9484E48D1936}"/>
              </a:ext>
              <a:ext uri="{C183D7F6-B498-43B3-948B-1728B52AA6E4}">
                <adec:decorative xmlns:adec="http://schemas.microsoft.com/office/drawing/2017/decorative" val="0"/>
              </a:ext>
            </a:extLst>
          </p:cNvPr>
          <p:cNvSpPr>
            <a:spLocks noGrp="1"/>
          </p:cNvSpPr>
          <p:nvPr>
            <p:ph type="sldNum" sz="quarter" idx="12"/>
          </p:nvPr>
        </p:nvSpPr>
        <p:spPr/>
        <p:txBody>
          <a:bodyPr/>
          <a:lstStyle/>
          <a:p>
            <a:fld id="{78FEA6AD-5963-42A3-B799-50DDE2FA9A33}" type="slidenum">
              <a:rPr lang="en-US" smtClean="0"/>
              <a:pPr/>
              <a:t>9</a:t>
            </a:fld>
            <a:endParaRPr lang="en-US" dirty="0"/>
          </a:p>
        </p:txBody>
      </p:sp>
    </p:spTree>
    <p:extLst>
      <p:ext uri="{BB962C8B-B14F-4D97-AF65-F5344CB8AC3E}">
        <p14:creationId xmlns:p14="http://schemas.microsoft.com/office/powerpoint/2010/main" val="29485262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62388</TotalTime>
  <Words>4517</Words>
  <Application>Microsoft Office PowerPoint</Application>
  <PresentationFormat>On-screen Show (4:3)</PresentationFormat>
  <Paragraphs>346</Paragraphs>
  <Slides>37</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Courier New</vt:lpstr>
      <vt:lpstr>Franklin Gothic Book</vt:lpstr>
      <vt:lpstr>Franklin Gothic Medium</vt:lpstr>
      <vt:lpstr>Montserrat</vt:lpstr>
      <vt:lpstr>Montserrat SemiBold</vt:lpstr>
      <vt:lpstr>Wingdings</vt:lpstr>
      <vt:lpstr>Wingdings 2</vt:lpstr>
      <vt:lpstr>Median</vt:lpstr>
      <vt:lpstr>Personnel Development Program Data Collection System (PDPDCS)  celia rosenquist, OSEP michelle bloom, OSEP Program coordinator Emily Hare, OSEP Program Coordinator Support  </vt:lpstr>
      <vt:lpstr>Training Agenda</vt:lpstr>
      <vt:lpstr>Adding New scholar records</vt:lpstr>
      <vt:lpstr>Activities to complete in the PDPDCS for Enrolled Scholars</vt:lpstr>
      <vt:lpstr>How do I reset my password?</vt:lpstr>
      <vt:lpstr>Secondary Users</vt:lpstr>
      <vt:lpstr>Submitting New Scholars</vt:lpstr>
      <vt:lpstr>Pre-Scholarship Agreements (PSA) and Exit Certifications (EC)</vt:lpstr>
      <vt:lpstr>Resources to Share with Scholars</vt:lpstr>
      <vt:lpstr>Pending Scholars</vt:lpstr>
      <vt:lpstr>Demonstration Recording</vt:lpstr>
      <vt:lpstr>Updating and exiting scholar records</vt:lpstr>
      <vt:lpstr>Activities to complete in the PDPDCS Part 2</vt:lpstr>
      <vt:lpstr>Digital EC Process</vt:lpstr>
      <vt:lpstr>Which program completion status should I select for my scholar?</vt:lpstr>
      <vt:lpstr>Timeline for Updating and Exiting Scholars</vt:lpstr>
      <vt:lpstr>Measure of Knowledge and Skills</vt:lpstr>
      <vt:lpstr>Exit All Scholars BEFORE Your Grant Ends</vt:lpstr>
      <vt:lpstr>Managing PDPDCS Grants  and Timelines</vt:lpstr>
      <vt:lpstr>Submit Data for ALL Scholars by April 2nd </vt:lpstr>
      <vt:lpstr>Demonstration Recording 1</vt:lpstr>
      <vt:lpstr>Avoiding Security Incidents</vt:lpstr>
      <vt:lpstr>Security Incidents</vt:lpstr>
      <vt:lpstr>Impacts of Security Incidents on Department Staff</vt:lpstr>
      <vt:lpstr>Impacts of Security Incidents on Grantees</vt:lpstr>
      <vt:lpstr>How to Avoid Security Incidents</vt:lpstr>
      <vt:lpstr>Security Incident Resources</vt:lpstr>
      <vt:lpstr>Scholar faqs</vt:lpstr>
      <vt:lpstr>How do I know if my scholars have logged into the PDPDCS?</vt:lpstr>
      <vt:lpstr>What do I need to tell scholars?</vt:lpstr>
      <vt:lpstr>When should scholars log in?</vt:lpstr>
      <vt:lpstr>What information goes into the employment record?</vt:lpstr>
      <vt:lpstr>What if scholars don’t get employment verification?</vt:lpstr>
      <vt:lpstr>Resources and Support</vt:lpstr>
      <vt:lpstr>Finding PDPDCS Resources</vt:lpstr>
      <vt:lpstr>New Data Collection Resources</vt:lpstr>
      <vt:lpstr>Questions and Discussion</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Personnel Development Program Scholar Data Report: Using the Data to Improve Program Performance</dc:title>
  <dc:creator>schroll_k</dc:creator>
  <cp:lastModifiedBy>Michelle Bloom</cp:lastModifiedBy>
  <cp:revision>709</cp:revision>
  <cp:lastPrinted>2013-07-15T00:32:34Z</cp:lastPrinted>
  <dcterms:created xsi:type="dcterms:W3CDTF">2011-06-24T15:29:44Z</dcterms:created>
  <dcterms:modified xsi:type="dcterms:W3CDTF">2024-02-16T01:50:51Z</dcterms:modified>
</cp:coreProperties>
</file>